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320" r:id="rId5"/>
    <p:sldId id="259" r:id="rId6"/>
    <p:sldId id="264" r:id="rId7"/>
    <p:sldId id="341" r:id="rId8"/>
    <p:sldId id="340" r:id="rId9"/>
    <p:sldId id="343" r:id="rId10"/>
    <p:sldId id="342" r:id="rId11"/>
    <p:sldId id="281" r:id="rId12"/>
    <p:sldId id="335" r:id="rId13"/>
    <p:sldId id="329" r:id="rId14"/>
    <p:sldId id="344" r:id="rId15"/>
    <p:sldId id="345" r:id="rId16"/>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A0F"/>
    <a:srgbClr val="FFFFFF"/>
    <a:srgbClr val="2E09C9"/>
    <a:srgbClr val="77777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51"/>
    <p:restoredTop sz="78115" autoAdjust="0"/>
  </p:normalViewPr>
  <p:slideViewPr>
    <p:cSldViewPr>
      <p:cViewPr varScale="1">
        <p:scale>
          <a:sx n="97" d="100"/>
          <a:sy n="97" d="100"/>
        </p:scale>
        <p:origin x="2586" y="72"/>
      </p:cViewPr>
      <p:guideLst>
        <p:guide orient="horz" pos="2160"/>
        <p:guide pos="2880"/>
      </p:guideLst>
    </p:cSldViewPr>
  </p:slideViewPr>
  <p:notesTextViewPr>
    <p:cViewPr>
      <p:scale>
        <a:sx n="114" d="100"/>
        <a:sy n="114"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7"/>
          </a:xfrm>
          <a:prstGeom prst="rect">
            <a:avLst/>
          </a:prstGeom>
        </p:spPr>
        <p:txBody>
          <a:bodyPr vert="horz" lIns="93177" tIns="46589" rIns="93177" bIns="46589" rtlCol="0"/>
          <a:lstStyle>
            <a:lvl1pPr algn="r">
              <a:defRPr sz="1200"/>
            </a:lvl1pPr>
          </a:lstStyle>
          <a:p>
            <a:fld id="{CCE60FB0-1FD4-4E58-ACC2-AD423ABBC481}" type="datetimeFigureOut">
              <a:rPr lang="en-US" smtClean="0"/>
              <a:t>4/8/2026</a:t>
            </a:fld>
            <a:endParaRPr lang="en-US"/>
          </a:p>
        </p:txBody>
      </p:sp>
      <p:sp>
        <p:nvSpPr>
          <p:cNvPr id="4" name="Footer Placeholder 3"/>
          <p:cNvSpPr>
            <a:spLocks noGrp="1"/>
          </p:cNvSpPr>
          <p:nvPr>
            <p:ph type="ftr" sz="quarter" idx="2"/>
          </p:nvPr>
        </p:nvSpPr>
        <p:spPr>
          <a:xfrm>
            <a:off x="0" y="8772669"/>
            <a:ext cx="3037840" cy="46340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3177" tIns="46589" rIns="93177" bIns="46589" rtlCol="0" anchor="b"/>
          <a:lstStyle>
            <a:lvl1pPr algn="r">
              <a:defRPr sz="1200"/>
            </a:lvl1pPr>
          </a:lstStyle>
          <a:p>
            <a:fld id="{DF65889F-7F01-4917-8F05-B8BB871E4826}" type="slidenum">
              <a:rPr lang="en-US" smtClean="0"/>
              <a:t>‹#›</a:t>
            </a:fld>
            <a:endParaRPr lang="en-US"/>
          </a:p>
        </p:txBody>
      </p:sp>
    </p:spTree>
    <p:extLst>
      <p:ext uri="{BB962C8B-B14F-4D97-AF65-F5344CB8AC3E}">
        <p14:creationId xmlns:p14="http://schemas.microsoft.com/office/powerpoint/2010/main" val="4271638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pPr>
              <a:defRPr/>
            </a:pPr>
            <a:fld id="{E316153D-99FA-4979-9BE1-6F8DCE518114}" type="datetimeFigureOut">
              <a:rPr lang="en-US"/>
              <a:pPr>
                <a:defRPr/>
              </a:pPr>
              <a:t>4/8/2026</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pPr>
              <a:defRPr/>
            </a:pPr>
            <a:fld id="{E089E055-FEAA-4BD4-BA8A-D66490A0233A}" type="slidenum">
              <a:rPr lang="en-US"/>
              <a:pPr>
                <a:defRPr/>
              </a:pPr>
              <a:t>‹#›</a:t>
            </a:fld>
            <a:endParaRPr lang="en-US"/>
          </a:p>
        </p:txBody>
      </p:sp>
    </p:spTree>
    <p:extLst>
      <p:ext uri="{BB962C8B-B14F-4D97-AF65-F5344CB8AC3E}">
        <p14:creationId xmlns:p14="http://schemas.microsoft.com/office/powerpoint/2010/main" val="828546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Background image credit: https://</a:t>
            </a:r>
            <a:r>
              <a:rPr lang="en-US" sz="3200" dirty="0" err="1"/>
              <a:t>svs.gsfc.nasa.gov</a:t>
            </a:r>
            <a:r>
              <a:rPr lang="en-US" sz="3200" dirty="0"/>
              <a:t>/13326</a:t>
            </a:r>
          </a:p>
        </p:txBody>
      </p:sp>
      <p:sp>
        <p:nvSpPr>
          <p:cNvPr id="4" name="Slide Number Placeholder 3"/>
          <p:cNvSpPr>
            <a:spLocks noGrp="1"/>
          </p:cNvSpPr>
          <p:nvPr>
            <p:ph type="sldNum" sz="quarter" idx="5"/>
          </p:nvPr>
        </p:nvSpPr>
        <p:spPr/>
        <p:txBody>
          <a:bodyPr/>
          <a:lstStyle/>
          <a:p>
            <a:pPr>
              <a:defRPr/>
            </a:pPr>
            <a:fld id="{E089E055-FEAA-4BD4-BA8A-D66490A0233A}" type="slidenum">
              <a:rPr lang="en-US" smtClean="0"/>
              <a:pPr>
                <a:defRPr/>
              </a:pPr>
              <a:t>1</a:t>
            </a:fld>
            <a:endParaRPr lang="en-US"/>
          </a:p>
        </p:txBody>
      </p:sp>
    </p:spTree>
    <p:extLst>
      <p:ext uri="{BB962C8B-B14F-4D97-AF65-F5344CB8AC3E}">
        <p14:creationId xmlns:p14="http://schemas.microsoft.com/office/powerpoint/2010/main" val="329674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89E055-FEAA-4BD4-BA8A-D66490A0233A}" type="slidenum">
              <a:rPr lang="en-US" smtClean="0"/>
              <a:pPr>
                <a:defRPr/>
              </a:pPr>
              <a:t>2</a:t>
            </a:fld>
            <a:endParaRPr lang="en-US"/>
          </a:p>
        </p:txBody>
      </p:sp>
    </p:spTree>
    <p:extLst>
      <p:ext uri="{BB962C8B-B14F-4D97-AF65-F5344CB8AC3E}">
        <p14:creationId xmlns:p14="http://schemas.microsoft.com/office/powerpoint/2010/main" val="2736091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SMBH extreme gravity -&gt; Matter pulled in (but not all of it -&gt; gas and dust rotating SMBH (hot &amp; bright) -&gt; light travels through space -&gt; measured with telescopes on Earth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pPr>
              <a:defRPr/>
            </a:pPr>
            <a:fld id="{E089E055-FEAA-4BD4-BA8A-D66490A0233A}" type="slidenum">
              <a:rPr lang="en-US" smtClean="0"/>
              <a:pPr>
                <a:defRPr/>
              </a:pPr>
              <a:t>3</a:t>
            </a:fld>
            <a:endParaRPr lang="en-US"/>
          </a:p>
        </p:txBody>
      </p:sp>
    </p:spTree>
    <p:extLst>
      <p:ext uri="{BB962C8B-B14F-4D97-AF65-F5344CB8AC3E}">
        <p14:creationId xmlns:p14="http://schemas.microsoft.com/office/powerpoint/2010/main" val="1161973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Speaking notes:</a:t>
            </a:r>
          </a:p>
          <a:p>
            <a:pPr marL="171450" indent="-171450">
              <a:buFont typeface="Arial" panose="020B0604020202020204" pitchFamily="34" charset="0"/>
              <a:buChar char="•"/>
            </a:pPr>
            <a:r>
              <a:rPr lang="en-US" dirty="0"/>
              <a:t>Both lines come from gas around the black hole, but H</a:t>
            </a:r>
            <a:r>
              <a:rPr lang="el-GR" dirty="0"/>
              <a:t>β </a:t>
            </a:r>
            <a:r>
              <a:rPr lang="en-US" dirty="0"/>
              <a:t>traces more stable, gravitational motion, while C IV is affected by winds and outflows</a:t>
            </a:r>
          </a:p>
          <a:p>
            <a:pPr marL="171450" indent="-171450">
              <a:buFont typeface="Arial" panose="020B0604020202020204" pitchFamily="34" charset="0"/>
              <a:buChar char="•"/>
            </a:pPr>
            <a:r>
              <a:rPr lang="en-US" dirty="0"/>
              <a:t>Emphasize velocity and how we get from gas movements to broad emission line</a:t>
            </a:r>
          </a:p>
          <a:p>
            <a:pPr marL="171450" indent="-171450">
              <a:buFont typeface="Arial" panose="020B0604020202020204" pitchFamily="34" charset="0"/>
              <a:buChar char="•"/>
            </a:pPr>
            <a:r>
              <a:rPr lang="en-US" dirty="0"/>
              <a:t>Use graphic to shows how </a:t>
            </a:r>
            <a:r>
              <a:rPr lang="en-US" dirty="0" err="1"/>
              <a:t>hb</a:t>
            </a:r>
            <a:r>
              <a:rPr lang="en-US" dirty="0"/>
              <a:t> masses measures were made/correlated, show that it has been redshifted (from Wenwen or Vestergaard) : h beta as a mass calibrator (it is straight line)</a:t>
            </a:r>
          </a:p>
          <a:p>
            <a:endParaRPr lang="en-US" dirty="0"/>
          </a:p>
          <a:p>
            <a:r>
              <a:rPr lang="en-US" sz="1200" dirty="0"/>
              <a:t>CIV </a:t>
            </a:r>
            <a:r>
              <a:rPr lang="el-GR" sz="1200" dirty="0"/>
              <a:t>λ</a:t>
            </a:r>
            <a:r>
              <a:rPr lang="en-US" sz="1200" dirty="0"/>
              <a:t> = 1549 </a:t>
            </a:r>
            <a:r>
              <a:rPr lang="en-US" sz="1200" dirty="0" err="1"/>
              <a:t>Å</a:t>
            </a:r>
            <a:r>
              <a:rPr lang="en-US" sz="140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Hb </a:t>
            </a:r>
            <a:r>
              <a:rPr lang="el-GR" sz="1200" dirty="0"/>
              <a:t>λ</a:t>
            </a:r>
            <a:r>
              <a:rPr lang="en-US" sz="1200" dirty="0"/>
              <a:t> = 4861 </a:t>
            </a:r>
            <a:r>
              <a:rPr lang="en-US" sz="1200" dirty="0" err="1"/>
              <a:t>Å</a:t>
            </a:r>
            <a:endParaRPr lang="en-US" sz="1200" b="1" dirty="0"/>
          </a:p>
        </p:txBody>
      </p:sp>
      <p:sp>
        <p:nvSpPr>
          <p:cNvPr id="4" name="Slide Number Placeholder 3"/>
          <p:cNvSpPr>
            <a:spLocks noGrp="1"/>
          </p:cNvSpPr>
          <p:nvPr>
            <p:ph type="sldNum" sz="quarter" idx="5"/>
          </p:nvPr>
        </p:nvSpPr>
        <p:spPr/>
        <p:txBody>
          <a:bodyPr/>
          <a:lstStyle/>
          <a:p>
            <a:pPr>
              <a:defRPr/>
            </a:pPr>
            <a:fld id="{E089E055-FEAA-4BD4-BA8A-D66490A0233A}" type="slidenum">
              <a:rPr lang="en-US" smtClean="0"/>
              <a:pPr>
                <a:defRPr/>
              </a:pPr>
              <a:t>4</a:t>
            </a:fld>
            <a:endParaRPr lang="en-US"/>
          </a:p>
        </p:txBody>
      </p:sp>
    </p:spTree>
    <p:extLst>
      <p:ext uri="{BB962C8B-B14F-4D97-AF65-F5344CB8AC3E}">
        <p14:creationId xmlns:p14="http://schemas.microsoft.com/office/powerpoint/2010/main" val="1995904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089E055-FEAA-4BD4-BA8A-D66490A0233A}" type="slidenum">
              <a:rPr lang="en-US" smtClean="0"/>
              <a:pPr>
                <a:defRPr/>
              </a:pPr>
              <a:t>5</a:t>
            </a:fld>
            <a:endParaRPr lang="en-US"/>
          </a:p>
        </p:txBody>
      </p:sp>
    </p:spTree>
    <p:extLst>
      <p:ext uri="{BB962C8B-B14F-4D97-AF65-F5344CB8AC3E}">
        <p14:creationId xmlns:p14="http://schemas.microsoft.com/office/powerpoint/2010/main" val="315900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Luminosity -&gt; radius</a:t>
            </a:r>
          </a:p>
          <a:p>
            <a:r>
              <a:rPr lang="en-US" dirty="0"/>
              <a:t>Line width -&gt; motion</a:t>
            </a:r>
          </a:p>
        </p:txBody>
      </p:sp>
      <p:sp>
        <p:nvSpPr>
          <p:cNvPr id="4" name="Slide Number Placeholder 3"/>
          <p:cNvSpPr>
            <a:spLocks noGrp="1"/>
          </p:cNvSpPr>
          <p:nvPr>
            <p:ph type="sldNum" sz="quarter" idx="5"/>
          </p:nvPr>
        </p:nvSpPr>
        <p:spPr/>
        <p:txBody>
          <a:bodyPr/>
          <a:lstStyle/>
          <a:p>
            <a:pPr>
              <a:defRPr/>
            </a:pPr>
            <a:fld id="{E089E055-FEAA-4BD4-BA8A-D66490A0233A}" type="slidenum">
              <a:rPr lang="en-US" smtClean="0"/>
              <a:pPr>
                <a:defRPr/>
              </a:pPr>
              <a:t>6</a:t>
            </a:fld>
            <a:endParaRPr lang="en-US"/>
          </a:p>
        </p:txBody>
      </p:sp>
    </p:spTree>
    <p:extLst>
      <p:ext uri="{BB962C8B-B14F-4D97-AF65-F5344CB8AC3E}">
        <p14:creationId xmlns:p14="http://schemas.microsoft.com/office/powerpoint/2010/main" val="3352232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89E055-FEAA-4BD4-BA8A-D66490A0233A}" type="slidenum">
              <a:rPr lang="en-US" smtClean="0"/>
              <a:pPr>
                <a:defRPr/>
              </a:pPr>
              <a:t>7</a:t>
            </a:fld>
            <a:endParaRPr lang="en-US"/>
          </a:p>
        </p:txBody>
      </p:sp>
    </p:spTree>
    <p:extLst>
      <p:ext uri="{BB962C8B-B14F-4D97-AF65-F5344CB8AC3E}">
        <p14:creationId xmlns:p14="http://schemas.microsoft.com/office/powerpoint/2010/main" val="3573782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other factors effecting black hole mass corrections</a:t>
            </a:r>
          </a:p>
          <a:p>
            <a:endParaRPr lang="en-US" dirty="0"/>
          </a:p>
          <a:p>
            <a:r>
              <a:rPr lang="en-US" dirty="0"/>
              <a:t>Calibrating away specific motions from the gas that is not just the pure gravitational motion, we are succeeding somewhat well at getting out the extraneous motions. Specific other corrections depending on each motion</a:t>
            </a:r>
          </a:p>
        </p:txBody>
      </p:sp>
      <p:sp>
        <p:nvSpPr>
          <p:cNvPr id="4" name="Slide Number Placeholder 3"/>
          <p:cNvSpPr>
            <a:spLocks noGrp="1"/>
          </p:cNvSpPr>
          <p:nvPr>
            <p:ph type="sldNum" sz="quarter" idx="5"/>
          </p:nvPr>
        </p:nvSpPr>
        <p:spPr/>
        <p:txBody>
          <a:bodyPr/>
          <a:lstStyle/>
          <a:p>
            <a:pPr>
              <a:defRPr/>
            </a:pPr>
            <a:fld id="{E089E055-FEAA-4BD4-BA8A-D66490A0233A}" type="slidenum">
              <a:rPr lang="en-US" smtClean="0"/>
              <a:pPr>
                <a:defRPr/>
              </a:pPr>
              <a:t>8</a:t>
            </a:fld>
            <a:endParaRPr lang="en-US"/>
          </a:p>
        </p:txBody>
      </p:sp>
    </p:spTree>
    <p:extLst>
      <p:ext uri="{BB962C8B-B14F-4D97-AF65-F5344CB8AC3E}">
        <p14:creationId xmlns:p14="http://schemas.microsoft.com/office/powerpoint/2010/main" val="582634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89E055-FEAA-4BD4-BA8A-D66490A0233A}" type="slidenum">
              <a:rPr lang="en-US" smtClean="0"/>
              <a:pPr>
                <a:defRPr/>
              </a:pPr>
              <a:t>9</a:t>
            </a:fld>
            <a:endParaRPr lang="en-US"/>
          </a:p>
        </p:txBody>
      </p:sp>
    </p:spTree>
    <p:extLst>
      <p:ext uri="{BB962C8B-B14F-4D97-AF65-F5344CB8AC3E}">
        <p14:creationId xmlns:p14="http://schemas.microsoft.com/office/powerpoint/2010/main" val="2635729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5FF2BA-3355-46A5-9BF1-20F75A47B6B9}" type="slidenum">
              <a:rPr lang="en-US"/>
              <a:pPr>
                <a:defRPr/>
              </a:pPr>
              <a:t>‹#›</a:t>
            </a:fld>
            <a:endParaRPr lang="en-US"/>
          </a:p>
        </p:txBody>
      </p:sp>
    </p:spTree>
    <p:extLst>
      <p:ext uri="{BB962C8B-B14F-4D97-AF65-F5344CB8AC3E}">
        <p14:creationId xmlns:p14="http://schemas.microsoft.com/office/powerpoint/2010/main" val="296719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2DAC5F-F1B2-4925-BFBF-835B5DF6D9DF}" type="slidenum">
              <a:rPr lang="en-US"/>
              <a:pPr>
                <a:defRPr/>
              </a:pPr>
              <a:t>‹#›</a:t>
            </a:fld>
            <a:endParaRPr lang="en-US"/>
          </a:p>
        </p:txBody>
      </p:sp>
    </p:spTree>
    <p:extLst>
      <p:ext uri="{BB962C8B-B14F-4D97-AF65-F5344CB8AC3E}">
        <p14:creationId xmlns:p14="http://schemas.microsoft.com/office/powerpoint/2010/main" val="26697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19BB85-57F6-4E14-A23D-1A94EAA7F8EE}" type="slidenum">
              <a:rPr lang="en-US"/>
              <a:pPr>
                <a:defRPr/>
              </a:pPr>
              <a:t>‹#›</a:t>
            </a:fld>
            <a:endParaRPr lang="en-US"/>
          </a:p>
        </p:txBody>
      </p:sp>
    </p:spTree>
    <p:extLst>
      <p:ext uri="{BB962C8B-B14F-4D97-AF65-F5344CB8AC3E}">
        <p14:creationId xmlns:p14="http://schemas.microsoft.com/office/powerpoint/2010/main" val="408627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4253AC-65A5-4A22-A818-B0C5084ED87B}" type="slidenum">
              <a:rPr lang="en-US"/>
              <a:pPr>
                <a:defRPr/>
              </a:pPr>
              <a:t>‹#›</a:t>
            </a:fld>
            <a:endParaRPr lang="en-US"/>
          </a:p>
        </p:txBody>
      </p:sp>
    </p:spTree>
    <p:extLst>
      <p:ext uri="{BB962C8B-B14F-4D97-AF65-F5344CB8AC3E}">
        <p14:creationId xmlns:p14="http://schemas.microsoft.com/office/powerpoint/2010/main" val="785189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95C244-655F-4FDF-B231-A98E81720F0C}" type="slidenum">
              <a:rPr lang="en-US"/>
              <a:pPr>
                <a:defRPr/>
              </a:pPr>
              <a:t>‹#›</a:t>
            </a:fld>
            <a:endParaRPr lang="en-US"/>
          </a:p>
        </p:txBody>
      </p:sp>
    </p:spTree>
    <p:extLst>
      <p:ext uri="{BB962C8B-B14F-4D97-AF65-F5344CB8AC3E}">
        <p14:creationId xmlns:p14="http://schemas.microsoft.com/office/powerpoint/2010/main" val="2472703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EF9838-3E24-426B-A23C-F8DCED9482FD}" type="slidenum">
              <a:rPr lang="en-US"/>
              <a:pPr>
                <a:defRPr/>
              </a:pPr>
              <a:t>‹#›</a:t>
            </a:fld>
            <a:endParaRPr lang="en-US"/>
          </a:p>
        </p:txBody>
      </p:sp>
    </p:spTree>
    <p:extLst>
      <p:ext uri="{BB962C8B-B14F-4D97-AF65-F5344CB8AC3E}">
        <p14:creationId xmlns:p14="http://schemas.microsoft.com/office/powerpoint/2010/main" val="2354540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63235E-5874-48EE-93B0-8D2F3E5EF064}" type="slidenum">
              <a:rPr lang="en-US"/>
              <a:pPr>
                <a:defRPr/>
              </a:pPr>
              <a:t>‹#›</a:t>
            </a:fld>
            <a:endParaRPr lang="en-US"/>
          </a:p>
        </p:txBody>
      </p:sp>
    </p:spTree>
    <p:extLst>
      <p:ext uri="{BB962C8B-B14F-4D97-AF65-F5344CB8AC3E}">
        <p14:creationId xmlns:p14="http://schemas.microsoft.com/office/powerpoint/2010/main" val="992192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2DC450-19D3-4337-875C-A2CCE6161FC3}" type="slidenum">
              <a:rPr lang="en-US"/>
              <a:pPr>
                <a:defRPr/>
              </a:pPr>
              <a:t>‹#›</a:t>
            </a:fld>
            <a:endParaRPr lang="en-US"/>
          </a:p>
        </p:txBody>
      </p:sp>
    </p:spTree>
    <p:extLst>
      <p:ext uri="{BB962C8B-B14F-4D97-AF65-F5344CB8AC3E}">
        <p14:creationId xmlns:p14="http://schemas.microsoft.com/office/powerpoint/2010/main" val="1124511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144686-98E3-4874-B2E7-E4DA29C45BC9}" type="slidenum">
              <a:rPr lang="en-US"/>
              <a:pPr>
                <a:defRPr/>
              </a:pPr>
              <a:t>‹#›</a:t>
            </a:fld>
            <a:endParaRPr lang="en-US"/>
          </a:p>
        </p:txBody>
      </p:sp>
    </p:spTree>
    <p:extLst>
      <p:ext uri="{BB962C8B-B14F-4D97-AF65-F5344CB8AC3E}">
        <p14:creationId xmlns:p14="http://schemas.microsoft.com/office/powerpoint/2010/main" val="30679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B5B6B2-2284-467E-B554-06832EAA8B94}" type="slidenum">
              <a:rPr lang="en-US"/>
              <a:pPr>
                <a:defRPr/>
              </a:pPr>
              <a:t>‹#›</a:t>
            </a:fld>
            <a:endParaRPr lang="en-US"/>
          </a:p>
        </p:txBody>
      </p:sp>
    </p:spTree>
    <p:extLst>
      <p:ext uri="{BB962C8B-B14F-4D97-AF65-F5344CB8AC3E}">
        <p14:creationId xmlns:p14="http://schemas.microsoft.com/office/powerpoint/2010/main" val="181299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351FDE-A56A-4F25-80B6-3DA23F78CA41}" type="slidenum">
              <a:rPr lang="en-US"/>
              <a:pPr>
                <a:defRPr/>
              </a:pPr>
              <a:t>‹#›</a:t>
            </a:fld>
            <a:endParaRPr lang="en-US"/>
          </a:p>
        </p:txBody>
      </p:sp>
    </p:spTree>
    <p:extLst>
      <p:ext uri="{BB962C8B-B14F-4D97-AF65-F5344CB8AC3E}">
        <p14:creationId xmlns:p14="http://schemas.microsoft.com/office/powerpoint/2010/main" val="289163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F9CEB5A-51B3-4AB5-A56B-9FE5D718D364}" type="slidenum">
              <a:rPr lang="en-US"/>
              <a:pPr>
                <a:defRPr/>
              </a:pPr>
              <a:t>‹#›</a:t>
            </a:fld>
            <a:endParaRPr lang="en-US"/>
          </a:p>
        </p:txBody>
      </p:sp>
      <p:pic>
        <p:nvPicPr>
          <p:cNvPr id="1031" name="Picture 7" descr="ua_logo_l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6149975"/>
            <a:ext cx="742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AZSGC_sunset"/>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61375" y="5867400"/>
            <a:ext cx="530225" cy="91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3" name="Picture 9" descr="nasa-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13225" y="6149975"/>
            <a:ext cx="6635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30000"/>
                    </a14:imgEffect>
                    <a14:imgEffect>
                      <a14:colorTemperature colorTemp="9371"/>
                    </a14:imgEffect>
                    <a14:imgEffect>
                      <a14:saturation sat="123000"/>
                    </a14:imgEffect>
                    <a14:imgEffect>
                      <a14:brightnessContrast bright="-73000" contrast="-21000"/>
                    </a14:imgEffect>
                  </a14:imgLayer>
                </a14:imgProps>
              </a:ext>
            </a:extLst>
          </a:blip>
          <a:srcRect/>
          <a:stretch>
            <a:fillRect l="-15000" r="-15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47700" y="665349"/>
            <a:ext cx="7848600" cy="3065462"/>
          </a:xfrm>
        </p:spPr>
        <p:txBody>
          <a:bodyPr/>
          <a:lstStyle/>
          <a:p>
            <a:pPr algn="l" eaLnBrk="1" hangingPunct="1"/>
            <a:r>
              <a:rPr lang="en-US" b="1" dirty="0">
                <a:solidFill>
                  <a:schemeClr val="bg1"/>
                </a:solidFill>
              </a:rPr>
              <a:t>Probing Early Supermassive Black Hole Growth: </a:t>
            </a:r>
            <a:br>
              <a:rPr lang="en-US" b="1" dirty="0">
                <a:solidFill>
                  <a:schemeClr val="bg1"/>
                </a:solidFill>
              </a:rPr>
            </a:br>
            <a:r>
              <a:rPr lang="en-US" b="1" dirty="0">
                <a:solidFill>
                  <a:schemeClr val="bg1"/>
                </a:solidFill>
              </a:rPr>
              <a:t>C IV-Based Mass Estimates in z ~ 4.8 Quasars</a:t>
            </a:r>
          </a:p>
        </p:txBody>
      </p:sp>
      <p:sp>
        <p:nvSpPr>
          <p:cNvPr id="2051" name="Rectangle 3"/>
          <p:cNvSpPr>
            <a:spLocks noGrp="1" noChangeArrowheads="1"/>
          </p:cNvSpPr>
          <p:nvPr>
            <p:ph type="subTitle" idx="1"/>
          </p:nvPr>
        </p:nvSpPr>
        <p:spPr>
          <a:xfrm>
            <a:off x="655074" y="3810000"/>
            <a:ext cx="7467600" cy="1569769"/>
          </a:xfrm>
        </p:spPr>
        <p:txBody>
          <a:bodyPr/>
          <a:lstStyle/>
          <a:p>
            <a:pPr algn="l" eaLnBrk="1" hangingPunct="1"/>
            <a:r>
              <a:rPr lang="en-US" sz="2800" dirty="0">
                <a:solidFill>
                  <a:schemeClr val="bg1"/>
                </a:solidFill>
              </a:rPr>
              <a:t>Nayera Abdessalam</a:t>
            </a:r>
          </a:p>
          <a:p>
            <a:pPr algn="l" eaLnBrk="1" hangingPunct="1"/>
            <a:r>
              <a:rPr lang="en-US" sz="2800" dirty="0">
                <a:solidFill>
                  <a:schemeClr val="bg1"/>
                </a:solidFill>
              </a:rPr>
              <a:t>Advised By: Dr. Richard Green &amp; </a:t>
            </a:r>
          </a:p>
          <a:p>
            <a:pPr algn="l" eaLnBrk="1" hangingPunct="1"/>
            <a:r>
              <a:rPr lang="en-US" sz="2800" dirty="0">
                <a:solidFill>
                  <a:schemeClr val="bg1"/>
                </a:solidFill>
              </a:rPr>
              <a:t>Dr. Weizhe Liu</a:t>
            </a:r>
          </a:p>
        </p:txBody>
      </p:sp>
      <p:sp>
        <p:nvSpPr>
          <p:cNvPr id="4" name="Rectangle 3">
            <a:extLst>
              <a:ext uri="{FF2B5EF4-FFF2-40B4-BE49-F238E27FC236}">
                <a16:creationId xmlns:a16="http://schemas.microsoft.com/office/drawing/2014/main" id="{D172D288-96B4-3D47-142F-613F0C2A0A33}"/>
              </a:ext>
            </a:extLst>
          </p:cNvPr>
          <p:cNvSpPr txBox="1">
            <a:spLocks noChangeArrowheads="1"/>
          </p:cNvSpPr>
          <p:nvPr/>
        </p:nvSpPr>
        <p:spPr bwMode="auto">
          <a:xfrm>
            <a:off x="838200" y="5974031"/>
            <a:ext cx="7467600" cy="862013"/>
          </a:xfrm>
          <a:prstGeom prst="rect">
            <a:avLst/>
          </a:prstGeom>
          <a:solidFill>
            <a:schemeClr val="tx1"/>
          </a:solidFill>
          <a:ln>
            <a:noFill/>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r>
              <a:rPr lang="en-US" sz="2400" kern="0" dirty="0">
                <a:solidFill>
                  <a:schemeClr val="bg1"/>
                </a:solidFill>
              </a:rPr>
              <a:t>Arizona Space Grant Consortium Symposium</a:t>
            </a:r>
          </a:p>
          <a:p>
            <a:pPr eaLnBrk="1" hangingPunct="1"/>
            <a:r>
              <a:rPr lang="en-US" sz="2400" kern="0" dirty="0">
                <a:solidFill>
                  <a:schemeClr val="bg1"/>
                </a:solidFill>
              </a:rPr>
              <a:t>April 18</a:t>
            </a:r>
            <a:r>
              <a:rPr lang="en-US" sz="2400" kern="0" baseline="30000" dirty="0">
                <a:solidFill>
                  <a:schemeClr val="bg1"/>
                </a:solidFill>
              </a:rPr>
              <a:t>th</a:t>
            </a:r>
            <a:r>
              <a:rPr lang="en-US" sz="2400" kern="0" dirty="0">
                <a:solidFill>
                  <a:schemeClr val="bg1"/>
                </a:solidFill>
              </a:rPr>
              <a:t>, 2026</a:t>
            </a:r>
          </a:p>
        </p:txBody>
      </p:sp>
      <p:pic>
        <p:nvPicPr>
          <p:cNvPr id="9" name="Picture 8">
            <a:extLst>
              <a:ext uri="{FF2B5EF4-FFF2-40B4-BE49-F238E27FC236}">
                <a16:creationId xmlns:a16="http://schemas.microsoft.com/office/drawing/2014/main" id="{53D48383-6016-4855-7D26-001F3F937041}"/>
              </a:ext>
            </a:extLst>
          </p:cNvPr>
          <p:cNvPicPr>
            <a:picLocks noChangeAspect="1"/>
          </p:cNvPicPr>
          <p:nvPr/>
        </p:nvPicPr>
        <p:blipFill>
          <a:blip r:embed="rId5" cstate="print">
            <a:extLst>
              <a:ext uri="{28A0092B-C50C-407E-A947-70E740481C1C}">
                <a14:useLocalDpi xmlns:a14="http://schemas.microsoft.com/office/drawing/2010/main" val="0"/>
              </a:ext>
            </a:extLst>
          </a:blip>
          <a:srcRect l="2625" t="748" r="2899" b="949"/>
          <a:stretch>
            <a:fillRect/>
          </a:stretch>
        </p:blipFill>
        <p:spPr>
          <a:xfrm>
            <a:off x="8458200" y="5867400"/>
            <a:ext cx="567559" cy="914400"/>
          </a:xfrm>
          <a:prstGeom prst="rect">
            <a:avLst/>
          </a:prstGeom>
        </p:spPr>
      </p:pic>
    </p:spTree>
    <p:extLst>
      <p:ext uri="{BB962C8B-B14F-4D97-AF65-F5344CB8AC3E}">
        <p14:creationId xmlns:p14="http://schemas.microsoft.com/office/powerpoint/2010/main" val="1003101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36020" y="3911462"/>
            <a:ext cx="7772400" cy="1470025"/>
          </a:xfrm>
        </p:spPr>
        <p:txBody>
          <a:bodyPr/>
          <a:lstStyle/>
          <a:p>
            <a:pPr eaLnBrk="1" hangingPunct="1"/>
            <a:r>
              <a:rPr lang="en-US" b="1" dirty="0"/>
              <a:t>Thank you!</a:t>
            </a:r>
          </a:p>
        </p:txBody>
      </p:sp>
      <p:sp>
        <p:nvSpPr>
          <p:cNvPr id="3" name="Rectangle 3">
            <a:extLst>
              <a:ext uri="{FF2B5EF4-FFF2-40B4-BE49-F238E27FC236}">
                <a16:creationId xmlns:a16="http://schemas.microsoft.com/office/drawing/2014/main" id="{64A1E65C-DC00-6EC0-D90A-933F963377C7}"/>
              </a:ext>
            </a:extLst>
          </p:cNvPr>
          <p:cNvSpPr txBox="1">
            <a:spLocks noChangeArrowheads="1"/>
          </p:cNvSpPr>
          <p:nvPr/>
        </p:nvSpPr>
        <p:spPr bwMode="auto">
          <a:xfrm>
            <a:off x="407420" y="5257800"/>
            <a:ext cx="8229600" cy="51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r>
              <a:rPr lang="en-US" sz="2600" kern="0" dirty="0"/>
              <a:t>Contact: </a:t>
            </a:r>
            <a:r>
              <a:rPr lang="en-US" sz="2600" kern="0" dirty="0" err="1"/>
              <a:t>nmabdessalam@arizona.edu</a:t>
            </a:r>
            <a:endParaRPr lang="en-US" sz="2600" kern="0" dirty="0"/>
          </a:p>
        </p:txBody>
      </p:sp>
      <p:grpSp>
        <p:nvGrpSpPr>
          <p:cNvPr id="4" name="Group 3">
            <a:extLst>
              <a:ext uri="{FF2B5EF4-FFF2-40B4-BE49-F238E27FC236}">
                <a16:creationId xmlns:a16="http://schemas.microsoft.com/office/drawing/2014/main" id="{B8D38862-19B7-3CC8-0916-777D03D00716}"/>
              </a:ext>
            </a:extLst>
          </p:cNvPr>
          <p:cNvGrpSpPr/>
          <p:nvPr/>
        </p:nvGrpSpPr>
        <p:grpSpPr>
          <a:xfrm>
            <a:off x="0" y="0"/>
            <a:ext cx="9144000" cy="3911462"/>
            <a:chOff x="-49780" y="367636"/>
            <a:chExt cx="9144000" cy="3911462"/>
          </a:xfrm>
        </p:grpSpPr>
        <p:pic>
          <p:nvPicPr>
            <p:cNvPr id="5" name="Picture 2" descr="Artist’s impression of a high-redshift quasar as it would have appeared a few hundred million years after the Big Bang. P">
              <a:extLst>
                <a:ext uri="{FF2B5EF4-FFF2-40B4-BE49-F238E27FC236}">
                  <a16:creationId xmlns:a16="http://schemas.microsoft.com/office/drawing/2014/main" id="{E42EDE00-78D9-45C8-97DB-6B824B1142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551" b="8612"/>
            <a:stretch>
              <a:fillRect/>
            </a:stretch>
          </p:blipFill>
          <p:spPr bwMode="auto">
            <a:xfrm>
              <a:off x="-49780" y="367636"/>
              <a:ext cx="9144000" cy="3911462"/>
            </a:xfrm>
            <a:prstGeom prst="rect">
              <a:avLst/>
            </a:prstGeom>
            <a:extLst>
              <a:ext uri="{909E8E84-426E-40DD-AFC4-6F175D3DCCD1}">
                <a14:hiddenFill xmlns:a14="http://schemas.microsoft.com/office/drawing/2010/main">
                  <a:solidFill>
                    <a:srgbClr val="FFFFFF"/>
                  </a:solidFill>
                </a14:hiddenFill>
              </a:ext>
            </a:extLst>
          </p:spPr>
        </p:pic>
        <p:sp>
          <p:nvSpPr>
            <p:cNvPr id="6" name="TextBox 1">
              <a:extLst>
                <a:ext uri="{FF2B5EF4-FFF2-40B4-BE49-F238E27FC236}">
                  <a16:creationId xmlns:a16="http://schemas.microsoft.com/office/drawing/2014/main" id="{90094222-3840-E8E8-B0B5-3F3B7DC64D73}"/>
                </a:ext>
              </a:extLst>
            </p:cNvPr>
            <p:cNvSpPr txBox="1">
              <a:spLocks noChangeArrowheads="1"/>
            </p:cNvSpPr>
            <p:nvPr/>
          </p:nvSpPr>
          <p:spPr bwMode="auto">
            <a:xfrm>
              <a:off x="-49780" y="435077"/>
              <a:ext cx="43561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schemeClr val="bg1"/>
                  </a:solidFill>
                </a:rPr>
                <a:t>Source: </a:t>
              </a:r>
              <a:r>
                <a:rPr lang="en-US" sz="1600" dirty="0" err="1">
                  <a:solidFill>
                    <a:schemeClr val="bg1"/>
                  </a:solidFill>
                </a:rPr>
                <a:t>NOIRLab</a:t>
              </a:r>
              <a:r>
                <a:rPr lang="en-US" sz="1600" dirty="0">
                  <a:solidFill>
                    <a:schemeClr val="bg1"/>
                  </a:solidFill>
                </a:rPr>
                <a:t>/NSF/AURA/J. da Silva</a:t>
              </a:r>
            </a:p>
          </p:txBody>
        </p:sp>
      </p:grpSp>
    </p:spTree>
    <p:extLst>
      <p:ext uri="{BB962C8B-B14F-4D97-AF65-F5344CB8AC3E}">
        <p14:creationId xmlns:p14="http://schemas.microsoft.com/office/powerpoint/2010/main" val="1629599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irst Emission Lines From The Outskirts Of A Supermassive Black Hole's  Accretion Disk | IFLScience">
            <a:extLst>
              <a:ext uri="{FF2B5EF4-FFF2-40B4-BE49-F238E27FC236}">
                <a16:creationId xmlns:a16="http://schemas.microsoft.com/office/drawing/2014/main" id="{8A321A60-5C80-EFC7-99D0-9CEA23369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290" y="228600"/>
            <a:ext cx="5343419" cy="30019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Figure 3">
            <a:extLst>
              <a:ext uri="{FF2B5EF4-FFF2-40B4-BE49-F238E27FC236}">
                <a16:creationId xmlns:a16="http://schemas.microsoft.com/office/drawing/2014/main" id="{12DBC343-4D45-479F-25B5-0CE58638AF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6696"/>
          <a:stretch>
            <a:fillRect/>
          </a:stretch>
        </p:blipFill>
        <p:spPr bwMode="auto">
          <a:xfrm>
            <a:off x="1802320" y="3429000"/>
            <a:ext cx="5539358" cy="2468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289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23C2B5-2B93-907F-2896-60F32A2E1C83}"/>
              </a:ext>
            </a:extLst>
          </p:cNvPr>
          <p:cNvGrpSpPr/>
          <p:nvPr/>
        </p:nvGrpSpPr>
        <p:grpSpPr>
          <a:xfrm>
            <a:off x="756714" y="304799"/>
            <a:ext cx="7630572" cy="5454068"/>
            <a:chOff x="-222035" y="1872510"/>
            <a:chExt cx="4629617" cy="3309090"/>
          </a:xfrm>
        </p:grpSpPr>
        <p:pic>
          <p:nvPicPr>
            <p:cNvPr id="3" name="Picture 2">
              <a:extLst>
                <a:ext uri="{FF2B5EF4-FFF2-40B4-BE49-F238E27FC236}">
                  <a16:creationId xmlns:a16="http://schemas.microsoft.com/office/drawing/2014/main" id="{95C93285-A806-ABC1-8975-D41BF50C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35" y="2354447"/>
              <a:ext cx="4629617" cy="2827153"/>
            </a:xfrm>
            <a:prstGeom prst="rect">
              <a:avLst/>
            </a:prstGeom>
          </p:spPr>
        </p:pic>
        <p:sp>
          <p:nvSpPr>
            <p:cNvPr id="4" name="TextBox 1">
              <a:extLst>
                <a:ext uri="{FF2B5EF4-FFF2-40B4-BE49-F238E27FC236}">
                  <a16:creationId xmlns:a16="http://schemas.microsoft.com/office/drawing/2014/main" id="{C2A32454-857B-2957-6D19-537FA5982231}"/>
                </a:ext>
              </a:extLst>
            </p:cNvPr>
            <p:cNvSpPr txBox="1">
              <a:spLocks noChangeArrowheads="1"/>
            </p:cNvSpPr>
            <p:nvPr/>
          </p:nvSpPr>
          <p:spPr bwMode="auto">
            <a:xfrm>
              <a:off x="-218828" y="1872510"/>
              <a:ext cx="3943910" cy="22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Source: Antonucci 2022</a:t>
              </a:r>
            </a:p>
          </p:txBody>
        </p:sp>
      </p:grpSp>
    </p:spTree>
    <p:extLst>
      <p:ext uri="{BB962C8B-B14F-4D97-AF65-F5344CB8AC3E}">
        <p14:creationId xmlns:p14="http://schemas.microsoft.com/office/powerpoint/2010/main" val="3938772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Grp="1" noRot="1" noMove="1" noResize="1" noEditPoints="1" noAdjustHandles="1" noChangeArrowheads="1" noChangeShapeType="1"/>
          </p:cNvSpPr>
          <p:nvPr/>
        </p:nvSpPr>
        <p:spPr>
          <a:xfrm>
            <a:off x="0" y="5638800"/>
            <a:ext cx="9144000" cy="1239430"/>
          </a:xfrm>
          <a:prstGeom prst="rect">
            <a:avLst/>
          </a:prstGeom>
          <a:solidFill>
            <a:schemeClr val="bg1"/>
          </a:solidFill>
        </p:spPr>
        <p:txBody>
          <a:bodyPr wrap="square" rtlCol="0">
            <a:spAutoFit/>
          </a:bodyPr>
          <a:lstStyle/>
          <a:p>
            <a:endParaRPr lang="en-US"/>
          </a:p>
        </p:txBody>
      </p:sp>
      <p:grpSp>
        <p:nvGrpSpPr>
          <p:cNvPr id="17" name="Group 16">
            <a:extLst>
              <a:ext uri="{FF2B5EF4-FFF2-40B4-BE49-F238E27FC236}">
                <a16:creationId xmlns:a16="http://schemas.microsoft.com/office/drawing/2014/main" id="{D3FE743A-E59A-B77B-DD2B-3C594C8D88A9}"/>
              </a:ext>
            </a:extLst>
          </p:cNvPr>
          <p:cNvGrpSpPr/>
          <p:nvPr/>
        </p:nvGrpSpPr>
        <p:grpSpPr>
          <a:xfrm>
            <a:off x="-62344" y="2971800"/>
            <a:ext cx="9220199" cy="3106806"/>
            <a:chOff x="-62344" y="2971800"/>
            <a:chExt cx="9220199" cy="3106806"/>
          </a:xfrm>
        </p:grpSpPr>
        <p:pic>
          <p:nvPicPr>
            <p:cNvPr id="8" name="Picture 7">
              <a:extLst>
                <a:ext uri="{FF2B5EF4-FFF2-40B4-BE49-F238E27FC236}">
                  <a16:creationId xmlns:a16="http://schemas.microsoft.com/office/drawing/2014/main" id="{BF6B88F6-9C6C-AD36-2AF4-4DAE7587B73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3000"/>
                      </a14:imgEffect>
                      <a14:imgEffect>
                        <a14:saturation sat="147000"/>
                      </a14:imgEffect>
                      <a14:imgEffect>
                        <a14:brightnessContrast contrast="22000"/>
                      </a14:imgEffect>
                    </a14:imgLayer>
                  </a14:imgProps>
                </a:ext>
                <a:ext uri="{28A0092B-C50C-407E-A947-70E740481C1C}">
                  <a14:useLocalDpi xmlns:a14="http://schemas.microsoft.com/office/drawing/2010/main" val="0"/>
                </a:ext>
              </a:extLst>
            </a:blip>
            <a:stretch>
              <a:fillRect/>
            </a:stretch>
          </p:blipFill>
          <p:spPr>
            <a:xfrm>
              <a:off x="-62344" y="2971800"/>
              <a:ext cx="9220199" cy="3106806"/>
            </a:xfrm>
            <a:prstGeom prst="rect">
              <a:avLst/>
            </a:prstGeom>
          </p:spPr>
        </p:pic>
        <p:sp>
          <p:nvSpPr>
            <p:cNvPr id="16" name="Rectangle 15">
              <a:extLst>
                <a:ext uri="{FF2B5EF4-FFF2-40B4-BE49-F238E27FC236}">
                  <a16:creationId xmlns:a16="http://schemas.microsoft.com/office/drawing/2014/main" id="{0D7682B7-2B18-DA3C-6B50-DE9DBA200042}"/>
                </a:ext>
              </a:extLst>
            </p:cNvPr>
            <p:cNvSpPr/>
            <p:nvPr/>
          </p:nvSpPr>
          <p:spPr>
            <a:xfrm>
              <a:off x="3889517" y="3013738"/>
              <a:ext cx="1520683" cy="23506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2291" name="Rectangle 3"/>
          <p:cNvSpPr>
            <a:spLocks noGrp="1" noChangeArrowheads="1"/>
          </p:cNvSpPr>
          <p:nvPr>
            <p:ph type="body" idx="1"/>
          </p:nvPr>
        </p:nvSpPr>
        <p:spPr>
          <a:xfrm>
            <a:off x="342900" y="266059"/>
            <a:ext cx="8458200" cy="2057400"/>
          </a:xfrm>
        </p:spPr>
        <p:txBody>
          <a:bodyPr/>
          <a:lstStyle/>
          <a:p>
            <a:pPr marL="0" indent="0" eaLnBrk="1" hangingPunct="1">
              <a:buNone/>
            </a:pPr>
            <a:r>
              <a:rPr lang="en-US" sz="4000" b="1" dirty="0"/>
              <a:t>How do supermassive black holes (SMBHs) evolve in the first billion years after the Big Bang?</a:t>
            </a:r>
          </a:p>
          <a:p>
            <a:pPr eaLnBrk="1" hangingPunct="1"/>
            <a:endParaRPr lang="en-US" sz="4000" b="1" dirty="0"/>
          </a:p>
        </p:txBody>
      </p:sp>
      <p:sp>
        <p:nvSpPr>
          <p:cNvPr id="11" name="TextBox 1">
            <a:extLst>
              <a:ext uri="{FF2B5EF4-FFF2-40B4-BE49-F238E27FC236}">
                <a16:creationId xmlns:a16="http://schemas.microsoft.com/office/drawing/2014/main" id="{7E1969FA-6BA2-D7C0-0206-051FF258811B}"/>
              </a:ext>
            </a:extLst>
          </p:cNvPr>
          <p:cNvSpPr txBox="1">
            <a:spLocks noChangeArrowheads="1"/>
          </p:cNvSpPr>
          <p:nvPr/>
        </p:nvSpPr>
        <p:spPr bwMode="auto">
          <a:xfrm>
            <a:off x="4801755" y="6073849"/>
            <a:ext cx="4356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dirty="0"/>
              <a:t>Source: NASA</a:t>
            </a:r>
          </a:p>
        </p:txBody>
      </p:sp>
      <p:sp>
        <p:nvSpPr>
          <p:cNvPr id="13" name="TextBox 1">
            <a:extLst>
              <a:ext uri="{FF2B5EF4-FFF2-40B4-BE49-F238E27FC236}">
                <a16:creationId xmlns:a16="http://schemas.microsoft.com/office/drawing/2014/main" id="{316F47CB-78EA-1242-7034-2F694E8EB0FB}"/>
              </a:ext>
            </a:extLst>
          </p:cNvPr>
          <p:cNvSpPr txBox="1">
            <a:spLocks noChangeArrowheads="1"/>
          </p:cNvSpPr>
          <p:nvPr/>
        </p:nvSpPr>
        <p:spPr bwMode="auto">
          <a:xfrm>
            <a:off x="5791200" y="2314992"/>
            <a:ext cx="2116255" cy="52322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Our Sample</a:t>
            </a:r>
          </a:p>
        </p:txBody>
      </p:sp>
      <p:sp>
        <p:nvSpPr>
          <p:cNvPr id="19" name="Down Arrow 18">
            <a:extLst>
              <a:ext uri="{FF2B5EF4-FFF2-40B4-BE49-F238E27FC236}">
                <a16:creationId xmlns:a16="http://schemas.microsoft.com/office/drawing/2014/main" id="{AD803A07-DDAC-C5E2-1865-B539B3649D76}"/>
              </a:ext>
            </a:extLst>
          </p:cNvPr>
          <p:cNvSpPr/>
          <p:nvPr/>
        </p:nvSpPr>
        <p:spPr>
          <a:xfrm rot="10800000">
            <a:off x="5176339" y="5505212"/>
            <a:ext cx="685800" cy="1143000"/>
          </a:xfrm>
          <a:prstGeom prst="downArrow">
            <a:avLst>
              <a:gd name="adj1" fmla="val 49216"/>
              <a:gd name="adj2" fmla="val 5841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a:extLst>
              <a:ext uri="{FF2B5EF4-FFF2-40B4-BE49-F238E27FC236}">
                <a16:creationId xmlns:a16="http://schemas.microsoft.com/office/drawing/2014/main" id="{9F47BBAE-8541-85BF-9AD6-838AF385AB6A}"/>
              </a:ext>
            </a:extLst>
          </p:cNvPr>
          <p:cNvSpPr/>
          <p:nvPr/>
        </p:nvSpPr>
        <p:spPr>
          <a:xfrm>
            <a:off x="5178970" y="2486681"/>
            <a:ext cx="685800" cy="1143000"/>
          </a:xfrm>
          <a:prstGeom prst="downArrow">
            <a:avLst>
              <a:gd name="adj1" fmla="val 49216"/>
              <a:gd name="adj2" fmla="val 5841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EFE3B43-C0C9-A13E-F3B7-022A0FCD1301}"/>
              </a:ext>
            </a:extLst>
          </p:cNvPr>
          <p:cNvSpPr/>
          <p:nvPr/>
        </p:nvSpPr>
        <p:spPr>
          <a:xfrm>
            <a:off x="3620947" y="5808134"/>
            <a:ext cx="1520683" cy="23506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
            <a:extLst>
              <a:ext uri="{FF2B5EF4-FFF2-40B4-BE49-F238E27FC236}">
                <a16:creationId xmlns:a16="http://schemas.microsoft.com/office/drawing/2014/main" id="{79E9B345-EAA3-43E4-31E1-0E122717DA77}"/>
              </a:ext>
            </a:extLst>
          </p:cNvPr>
          <p:cNvSpPr txBox="1">
            <a:spLocks noChangeArrowheads="1"/>
          </p:cNvSpPr>
          <p:nvPr/>
        </p:nvSpPr>
        <p:spPr bwMode="auto">
          <a:xfrm>
            <a:off x="633772" y="5746375"/>
            <a:ext cx="1316475" cy="276999"/>
          </a:xfrm>
          <a:prstGeom prst="rect">
            <a:avLst/>
          </a:prstGeom>
          <a:solidFill>
            <a:schemeClr val="tx1"/>
          </a:solidFill>
          <a:ln>
            <a:noFill/>
          </a:ln>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chemeClr val="bg1"/>
                </a:solidFill>
              </a:rPr>
              <a:t>Redshift + 1</a:t>
            </a:r>
          </a:p>
        </p:txBody>
      </p:sp>
      <p:sp>
        <p:nvSpPr>
          <p:cNvPr id="14" name="TextBox 1">
            <a:extLst>
              <a:ext uri="{FF2B5EF4-FFF2-40B4-BE49-F238E27FC236}">
                <a16:creationId xmlns:a16="http://schemas.microsoft.com/office/drawing/2014/main" id="{E4F8061D-D8C7-E24F-F2B4-0CC27421A6C3}"/>
              </a:ext>
            </a:extLst>
          </p:cNvPr>
          <p:cNvSpPr txBox="1">
            <a:spLocks noChangeArrowheads="1"/>
          </p:cNvSpPr>
          <p:nvPr/>
        </p:nvSpPr>
        <p:spPr bwMode="auto">
          <a:xfrm>
            <a:off x="633772" y="2992768"/>
            <a:ext cx="2871428" cy="276999"/>
          </a:xfrm>
          <a:prstGeom prst="rect">
            <a:avLst/>
          </a:prstGeom>
          <a:noFill/>
          <a:ln>
            <a:noFill/>
          </a:ln>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chemeClr val="bg1"/>
                </a:solidFill>
              </a:rPr>
              <a:t>Years after the Big Bang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75E554-E3B1-5A1C-B7E2-A1CD367EC887}"/>
              </a:ext>
            </a:extLst>
          </p:cNvPr>
          <p:cNvSpPr txBox="1">
            <a:spLocks noGrp="1" noRot="1" noMove="1" noResize="1" noEditPoints="1" noAdjustHandles="1" noChangeArrowheads="1" noChangeShapeType="1"/>
          </p:cNvSpPr>
          <p:nvPr/>
        </p:nvSpPr>
        <p:spPr>
          <a:xfrm>
            <a:off x="0" y="5618570"/>
            <a:ext cx="9144000" cy="1239430"/>
          </a:xfrm>
          <a:prstGeom prst="rect">
            <a:avLst/>
          </a:prstGeom>
          <a:solidFill>
            <a:schemeClr val="bg1"/>
          </a:solidFill>
        </p:spPr>
        <p:txBody>
          <a:bodyPr wrap="square" rtlCol="0">
            <a:spAutoFit/>
          </a:bodyPr>
          <a:lstStyle/>
          <a:p>
            <a:endParaRPr lang="en-US"/>
          </a:p>
        </p:txBody>
      </p:sp>
      <p:sp>
        <p:nvSpPr>
          <p:cNvPr id="18434" name="Rectangle 2"/>
          <p:cNvSpPr>
            <a:spLocks noGrp="1" noChangeArrowheads="1"/>
          </p:cNvSpPr>
          <p:nvPr>
            <p:ph type="title"/>
          </p:nvPr>
        </p:nvSpPr>
        <p:spPr/>
        <p:txBody>
          <a:bodyPr/>
          <a:lstStyle/>
          <a:p>
            <a:pPr eaLnBrk="1" hangingPunct="1"/>
            <a:r>
              <a:rPr lang="en-US" sz="4000" b="1" dirty="0"/>
              <a:t>Background</a:t>
            </a:r>
          </a:p>
        </p:txBody>
      </p:sp>
      <p:sp>
        <p:nvSpPr>
          <p:cNvPr id="18435" name="Rectangle 3"/>
          <p:cNvSpPr>
            <a:spLocks noGrp="1" noChangeArrowheads="1"/>
          </p:cNvSpPr>
          <p:nvPr>
            <p:ph type="body" idx="1"/>
          </p:nvPr>
        </p:nvSpPr>
        <p:spPr>
          <a:xfrm>
            <a:off x="457200" y="1371600"/>
            <a:ext cx="8229600" cy="5105400"/>
          </a:xfrm>
        </p:spPr>
        <p:txBody>
          <a:bodyPr/>
          <a:lstStyle/>
          <a:p>
            <a:pPr eaLnBrk="1" hangingPunct="1">
              <a:lnSpc>
                <a:spcPct val="80000"/>
              </a:lnSpc>
            </a:pPr>
            <a:r>
              <a:rPr lang="en-US" sz="2600" dirty="0"/>
              <a:t>Redshift (z): how far back in time we’re seeing</a:t>
            </a:r>
          </a:p>
          <a:p>
            <a:pPr eaLnBrk="1" hangingPunct="1">
              <a:lnSpc>
                <a:spcPct val="80000"/>
              </a:lnSpc>
            </a:pPr>
            <a:r>
              <a:rPr lang="en-US" sz="2600" dirty="0"/>
              <a:t>Quasar: luminous gas/dust feeding a black hole</a:t>
            </a:r>
          </a:p>
          <a:p>
            <a:pPr eaLnBrk="1" hangingPunct="1">
              <a:lnSpc>
                <a:spcPct val="80000"/>
              </a:lnSpc>
            </a:pPr>
            <a:r>
              <a:rPr lang="en-US" sz="2600" dirty="0"/>
              <a:t>Spectroscopy: measuring light intensity as a function of wavelength</a:t>
            </a:r>
          </a:p>
          <a:p>
            <a:pPr eaLnBrk="1" hangingPunct="1">
              <a:lnSpc>
                <a:spcPct val="80000"/>
              </a:lnSpc>
            </a:pPr>
            <a:endParaRPr lang="en-US" sz="2600" dirty="0"/>
          </a:p>
        </p:txBody>
      </p:sp>
      <p:grpSp>
        <p:nvGrpSpPr>
          <p:cNvPr id="19" name="Group 18">
            <a:extLst>
              <a:ext uri="{FF2B5EF4-FFF2-40B4-BE49-F238E27FC236}">
                <a16:creationId xmlns:a16="http://schemas.microsoft.com/office/drawing/2014/main" id="{79CC75BD-9F59-67EF-2437-DDF8CAF922D4}"/>
              </a:ext>
            </a:extLst>
          </p:cNvPr>
          <p:cNvGrpSpPr/>
          <p:nvPr/>
        </p:nvGrpSpPr>
        <p:grpSpPr>
          <a:xfrm rot="1510516">
            <a:off x="1675733" y="5330061"/>
            <a:ext cx="1511877" cy="679229"/>
            <a:chOff x="3021794" y="5945677"/>
            <a:chExt cx="1409052" cy="534801"/>
          </a:xfrm>
        </p:grpSpPr>
        <p:sp>
          <p:nvSpPr>
            <p:cNvPr id="9" name="Freeform 8">
              <a:extLst>
                <a:ext uri="{FF2B5EF4-FFF2-40B4-BE49-F238E27FC236}">
                  <a16:creationId xmlns:a16="http://schemas.microsoft.com/office/drawing/2014/main" id="{DBB71992-F187-84E4-744C-DEBFF1587E11}"/>
                </a:ext>
              </a:extLst>
            </p:cNvPr>
            <p:cNvSpPr/>
            <p:nvPr/>
          </p:nvSpPr>
          <p:spPr>
            <a:xfrm rot="20523940">
              <a:off x="3021794" y="5977293"/>
              <a:ext cx="1280382" cy="503185"/>
            </a:xfrm>
            <a:custGeom>
              <a:avLst/>
              <a:gdLst>
                <a:gd name="csX0" fmla="*/ 0 w 1828800"/>
                <a:gd name="csY0" fmla="*/ 0 h 503185"/>
                <a:gd name="csX1" fmla="*/ 337457 w 1828800"/>
                <a:gd name="csY1" fmla="*/ 489857 h 503185"/>
                <a:gd name="csX2" fmla="*/ 598714 w 1828800"/>
                <a:gd name="csY2" fmla="*/ 21771 h 503185"/>
                <a:gd name="csX3" fmla="*/ 892629 w 1828800"/>
                <a:gd name="csY3" fmla="*/ 500742 h 503185"/>
                <a:gd name="csX4" fmla="*/ 1175657 w 1828800"/>
                <a:gd name="csY4" fmla="*/ 21771 h 503185"/>
                <a:gd name="csX5" fmla="*/ 1436914 w 1828800"/>
                <a:gd name="csY5" fmla="*/ 500742 h 503185"/>
                <a:gd name="csX6" fmla="*/ 1654629 w 1828800"/>
                <a:gd name="csY6" fmla="*/ 206828 h 503185"/>
                <a:gd name="csX7" fmla="*/ 1828800 w 1828800"/>
                <a:gd name="csY7" fmla="*/ 174171 h 5031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828800" h="503185">
                  <a:moveTo>
                    <a:pt x="0" y="0"/>
                  </a:moveTo>
                  <a:cubicBezTo>
                    <a:pt x="118835" y="243114"/>
                    <a:pt x="237671" y="486229"/>
                    <a:pt x="337457" y="489857"/>
                  </a:cubicBezTo>
                  <a:cubicBezTo>
                    <a:pt x="437243" y="493485"/>
                    <a:pt x="506185" y="19957"/>
                    <a:pt x="598714" y="21771"/>
                  </a:cubicBezTo>
                  <a:cubicBezTo>
                    <a:pt x="691243" y="23585"/>
                    <a:pt x="796472" y="500742"/>
                    <a:pt x="892629" y="500742"/>
                  </a:cubicBezTo>
                  <a:cubicBezTo>
                    <a:pt x="988786" y="500742"/>
                    <a:pt x="1084943" y="21771"/>
                    <a:pt x="1175657" y="21771"/>
                  </a:cubicBezTo>
                  <a:cubicBezTo>
                    <a:pt x="1266371" y="21771"/>
                    <a:pt x="1357085" y="469899"/>
                    <a:pt x="1436914" y="500742"/>
                  </a:cubicBezTo>
                  <a:cubicBezTo>
                    <a:pt x="1516743" y="531585"/>
                    <a:pt x="1589315" y="261256"/>
                    <a:pt x="1654629" y="206828"/>
                  </a:cubicBezTo>
                  <a:cubicBezTo>
                    <a:pt x="1719943" y="152400"/>
                    <a:pt x="1750786" y="172357"/>
                    <a:pt x="1828800" y="174171"/>
                  </a:cubicBezTo>
                </a:path>
              </a:pathLst>
            </a:custGeom>
            <a:noFill/>
            <a:ln w="63500">
              <a:solidFill>
                <a:schemeClr val="accent4">
                  <a:lumMod val="75000"/>
                  <a:lumOff val="25000"/>
                </a:schemeClr>
              </a:solidFill>
              <a:tailEnd type="non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2434241A-E3EE-A2F3-C73C-D520840200AC}"/>
                </a:ext>
              </a:extLst>
            </p:cNvPr>
            <p:cNvCxnSpPr>
              <a:cxnSpLocks/>
            </p:cNvCxnSpPr>
            <p:nvPr/>
          </p:nvCxnSpPr>
          <p:spPr>
            <a:xfrm flipV="1">
              <a:off x="4189784" y="5945677"/>
              <a:ext cx="241062" cy="51516"/>
            </a:xfrm>
            <a:prstGeom prst="straightConnector1">
              <a:avLst/>
            </a:prstGeom>
            <a:ln w="63500">
              <a:solidFill>
                <a:schemeClr val="accent4">
                  <a:lumMod val="75000"/>
                  <a:lumOff val="25000"/>
                </a:schemeClr>
              </a:solidFill>
              <a:headEnd w="lg" len="lg"/>
              <a:tailEnd type="triangle"/>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a:extLst>
              <a:ext uri="{FF2B5EF4-FFF2-40B4-BE49-F238E27FC236}">
                <a16:creationId xmlns:a16="http://schemas.microsoft.com/office/drawing/2014/main" id="{5B8CFF82-67C5-4E6E-ACAF-5DF2CEE0DC60}"/>
              </a:ext>
            </a:extLst>
          </p:cNvPr>
          <p:cNvCxnSpPr>
            <a:cxnSpLocks/>
          </p:cNvCxnSpPr>
          <p:nvPr/>
        </p:nvCxnSpPr>
        <p:spPr>
          <a:xfrm>
            <a:off x="7427640" y="5229566"/>
            <a:ext cx="0" cy="595334"/>
          </a:xfrm>
          <a:prstGeom prst="straightConnector1">
            <a:avLst/>
          </a:prstGeom>
          <a:ln w="63500">
            <a:solidFill>
              <a:schemeClr val="accent4">
                <a:lumMod val="75000"/>
                <a:lumOff val="25000"/>
              </a:schemeClr>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74C766C-F533-DFC2-E2B9-37CE9B6FE721}"/>
              </a:ext>
            </a:extLst>
          </p:cNvPr>
          <p:cNvSpPr txBox="1"/>
          <p:nvPr/>
        </p:nvSpPr>
        <p:spPr>
          <a:xfrm>
            <a:off x="6032433" y="6018220"/>
            <a:ext cx="2823230" cy="523220"/>
          </a:xfrm>
          <a:prstGeom prst="rect">
            <a:avLst/>
          </a:prstGeom>
          <a:ln w="63500">
            <a:solidFill>
              <a:schemeClr val="accent4">
                <a:lumMod val="75000"/>
                <a:lumOff val="25000"/>
              </a:schemeClr>
            </a:solidFill>
            <a:headEnd w="lg" len="lg"/>
            <a:tailEnd type="triangle"/>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en-US" sz="2800" dirty="0"/>
              <a:t>Mass Estimates</a:t>
            </a:r>
          </a:p>
        </p:txBody>
      </p:sp>
      <p:cxnSp>
        <p:nvCxnSpPr>
          <p:cNvPr id="37" name="Elbow Connector 36">
            <a:extLst>
              <a:ext uri="{FF2B5EF4-FFF2-40B4-BE49-F238E27FC236}">
                <a16:creationId xmlns:a16="http://schemas.microsoft.com/office/drawing/2014/main" id="{39793BEE-753A-0AA6-5641-E04201D7EDF3}"/>
              </a:ext>
            </a:extLst>
          </p:cNvPr>
          <p:cNvCxnSpPr>
            <a:cxnSpLocks/>
          </p:cNvCxnSpPr>
          <p:nvPr/>
        </p:nvCxnSpPr>
        <p:spPr>
          <a:xfrm flipV="1">
            <a:off x="4803483" y="3937999"/>
            <a:ext cx="807738" cy="754727"/>
          </a:xfrm>
          <a:prstGeom prst="bentConnector3">
            <a:avLst>
              <a:gd name="adj1" fmla="val 3605"/>
            </a:avLst>
          </a:prstGeom>
          <a:ln w="63500">
            <a:solidFill>
              <a:schemeClr val="accent4">
                <a:lumMod val="75000"/>
                <a:lumOff val="25000"/>
              </a:schemeClr>
            </a:solidFill>
            <a:headEnd w="lg" len="lg"/>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7F62DF4-B412-92BC-3287-9A67EDD0D5A3}"/>
              </a:ext>
            </a:extLst>
          </p:cNvPr>
          <p:cNvGrpSpPr/>
          <p:nvPr/>
        </p:nvGrpSpPr>
        <p:grpSpPr>
          <a:xfrm>
            <a:off x="59164" y="3014246"/>
            <a:ext cx="4356100" cy="2180843"/>
            <a:chOff x="-65946" y="3000757"/>
            <a:chExt cx="4356100" cy="2180843"/>
          </a:xfrm>
        </p:grpSpPr>
        <p:pic>
          <p:nvPicPr>
            <p:cNvPr id="5" name="Picture 4">
              <a:extLst>
                <a:ext uri="{FF2B5EF4-FFF2-40B4-BE49-F238E27FC236}">
                  <a16:creationId xmlns:a16="http://schemas.microsoft.com/office/drawing/2014/main" id="{1C8140A6-66CE-3F93-11BC-A0095C3741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89" y="3327988"/>
              <a:ext cx="3035390" cy="1853612"/>
            </a:xfrm>
            <a:prstGeom prst="rect">
              <a:avLst/>
            </a:prstGeom>
          </p:spPr>
        </p:pic>
        <p:sp>
          <p:nvSpPr>
            <p:cNvPr id="50" name="TextBox 1">
              <a:extLst>
                <a:ext uri="{FF2B5EF4-FFF2-40B4-BE49-F238E27FC236}">
                  <a16:creationId xmlns:a16="http://schemas.microsoft.com/office/drawing/2014/main" id="{51B53290-C1CD-A137-547B-86C4E8AFD9A7}"/>
                </a:ext>
              </a:extLst>
            </p:cNvPr>
            <p:cNvSpPr txBox="1">
              <a:spLocks noChangeArrowheads="1"/>
            </p:cNvSpPr>
            <p:nvPr/>
          </p:nvSpPr>
          <p:spPr bwMode="auto">
            <a:xfrm>
              <a:off x="-65946" y="3000757"/>
              <a:ext cx="43561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t>Source: Antonucci 2022</a:t>
              </a:r>
            </a:p>
          </p:txBody>
        </p:sp>
      </p:grpSp>
      <p:grpSp>
        <p:nvGrpSpPr>
          <p:cNvPr id="7" name="Group 6">
            <a:extLst>
              <a:ext uri="{FF2B5EF4-FFF2-40B4-BE49-F238E27FC236}">
                <a16:creationId xmlns:a16="http://schemas.microsoft.com/office/drawing/2014/main" id="{1DF5E809-2FF0-26CA-D349-1AE7366CD756}"/>
              </a:ext>
            </a:extLst>
          </p:cNvPr>
          <p:cNvGrpSpPr/>
          <p:nvPr/>
        </p:nvGrpSpPr>
        <p:grpSpPr>
          <a:xfrm>
            <a:off x="3429000" y="4874788"/>
            <a:ext cx="2184973" cy="1986909"/>
            <a:chOff x="3297532" y="4892602"/>
            <a:chExt cx="2184973" cy="1986909"/>
          </a:xfrm>
        </p:grpSpPr>
        <p:pic>
          <p:nvPicPr>
            <p:cNvPr id="1028" name="Picture 4" descr="Telescopes and Instruments | SDSS">
              <a:extLst>
                <a:ext uri="{FF2B5EF4-FFF2-40B4-BE49-F238E27FC236}">
                  <a16:creationId xmlns:a16="http://schemas.microsoft.com/office/drawing/2014/main" id="{37E8E7AB-941B-A98C-3D50-E2084A51A8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409827" y="4892602"/>
              <a:ext cx="2072678" cy="1657528"/>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1">
              <a:extLst>
                <a:ext uri="{FF2B5EF4-FFF2-40B4-BE49-F238E27FC236}">
                  <a16:creationId xmlns:a16="http://schemas.microsoft.com/office/drawing/2014/main" id="{F2110657-09CC-8F62-6E0B-91B9E60AD2C6}"/>
                </a:ext>
              </a:extLst>
            </p:cNvPr>
            <p:cNvSpPr txBox="1">
              <a:spLocks noChangeArrowheads="1"/>
            </p:cNvSpPr>
            <p:nvPr/>
          </p:nvSpPr>
          <p:spPr bwMode="auto">
            <a:xfrm>
              <a:off x="3297532" y="6540957"/>
              <a:ext cx="18279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t>Source: SDSS</a:t>
              </a:r>
            </a:p>
          </p:txBody>
        </p:sp>
      </p:grpSp>
      <p:grpSp>
        <p:nvGrpSpPr>
          <p:cNvPr id="6" name="Group 5">
            <a:extLst>
              <a:ext uri="{FF2B5EF4-FFF2-40B4-BE49-F238E27FC236}">
                <a16:creationId xmlns:a16="http://schemas.microsoft.com/office/drawing/2014/main" id="{0E01AFCE-595A-5B08-01AB-6CD9C7C3C732}"/>
              </a:ext>
            </a:extLst>
          </p:cNvPr>
          <p:cNvGrpSpPr/>
          <p:nvPr/>
        </p:nvGrpSpPr>
        <p:grpSpPr>
          <a:xfrm>
            <a:off x="5921513" y="2695277"/>
            <a:ext cx="3110118" cy="2453284"/>
            <a:chOff x="5847262" y="2551517"/>
            <a:chExt cx="3110118" cy="2453284"/>
          </a:xfrm>
        </p:grpSpPr>
        <p:pic>
          <p:nvPicPr>
            <p:cNvPr id="1026" name="Picture 2">
              <a:extLst>
                <a:ext uri="{FF2B5EF4-FFF2-40B4-BE49-F238E27FC236}">
                  <a16:creationId xmlns:a16="http://schemas.microsoft.com/office/drawing/2014/main" id="{95D7EF03-E743-76C8-79E1-AEC58144B7C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847262" y="2870360"/>
              <a:ext cx="3045070" cy="21344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87A211-6F2A-0EAD-15A1-BB81B70B5BE6}"/>
                </a:ext>
              </a:extLst>
            </p:cNvPr>
            <p:cNvSpPr txBox="1">
              <a:spLocks noChangeArrowheads="1"/>
            </p:cNvSpPr>
            <p:nvPr/>
          </p:nvSpPr>
          <p:spPr bwMode="auto">
            <a:xfrm>
              <a:off x="6097949" y="2551517"/>
              <a:ext cx="2859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600" dirty="0"/>
                <a:t>Quasar 3C 273 Spectrum</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045C8-88C3-0CA6-1F4D-4BAEA36CC83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2C8102A-F149-91DE-9A11-21F27BF0C070}"/>
              </a:ext>
            </a:extLst>
          </p:cNvPr>
          <p:cNvSpPr txBox="1">
            <a:spLocks noGrp="1" noRot="1" noMove="1" noResize="1" noEditPoints="1" noAdjustHandles="1" noChangeArrowheads="1" noChangeShapeType="1"/>
          </p:cNvSpPr>
          <p:nvPr/>
        </p:nvSpPr>
        <p:spPr>
          <a:xfrm>
            <a:off x="0" y="5638800"/>
            <a:ext cx="9144000" cy="1239430"/>
          </a:xfrm>
          <a:prstGeom prst="rect">
            <a:avLst/>
          </a:prstGeom>
          <a:solidFill>
            <a:schemeClr val="bg1"/>
          </a:solidFill>
        </p:spPr>
        <p:txBody>
          <a:bodyPr wrap="square" rtlCol="0">
            <a:spAutoFit/>
          </a:bodyPr>
          <a:lstStyle/>
          <a:p>
            <a:endParaRPr lang="en-US"/>
          </a:p>
        </p:txBody>
      </p:sp>
      <p:sp>
        <p:nvSpPr>
          <p:cNvPr id="18434" name="Rectangle 2">
            <a:extLst>
              <a:ext uri="{FF2B5EF4-FFF2-40B4-BE49-F238E27FC236}">
                <a16:creationId xmlns:a16="http://schemas.microsoft.com/office/drawing/2014/main" id="{41BAE0AF-D3EF-4443-59B8-676D5E6178DE}"/>
              </a:ext>
            </a:extLst>
          </p:cNvPr>
          <p:cNvSpPr>
            <a:spLocks noGrp="1" noChangeArrowheads="1"/>
          </p:cNvSpPr>
          <p:nvPr>
            <p:ph type="title"/>
          </p:nvPr>
        </p:nvSpPr>
        <p:spPr/>
        <p:txBody>
          <a:bodyPr/>
          <a:lstStyle/>
          <a:p>
            <a:pPr eaLnBrk="1" hangingPunct="1"/>
            <a:r>
              <a:rPr lang="en-US" sz="4000" b="1" dirty="0"/>
              <a:t>Objectives</a:t>
            </a:r>
          </a:p>
        </p:txBody>
      </p:sp>
      <p:sp>
        <p:nvSpPr>
          <p:cNvPr id="18435" name="Rectangle 3">
            <a:extLst>
              <a:ext uri="{FF2B5EF4-FFF2-40B4-BE49-F238E27FC236}">
                <a16:creationId xmlns:a16="http://schemas.microsoft.com/office/drawing/2014/main" id="{2FBD7397-6629-5CB9-A79F-1A841F4A7BD7}"/>
              </a:ext>
            </a:extLst>
          </p:cNvPr>
          <p:cNvSpPr>
            <a:spLocks noGrp="1" noChangeArrowheads="1"/>
          </p:cNvSpPr>
          <p:nvPr>
            <p:ph type="body" idx="1"/>
          </p:nvPr>
        </p:nvSpPr>
        <p:spPr>
          <a:xfrm>
            <a:off x="457200" y="1371600"/>
            <a:ext cx="8229600" cy="2024585"/>
          </a:xfrm>
        </p:spPr>
        <p:txBody>
          <a:bodyPr/>
          <a:lstStyle/>
          <a:p>
            <a:pPr eaLnBrk="1" hangingPunct="1">
              <a:lnSpc>
                <a:spcPct val="80000"/>
              </a:lnSpc>
            </a:pPr>
            <a:r>
              <a:rPr lang="en-US" sz="2600" dirty="0"/>
              <a:t>Compare mass measurements of SMBHs made from line widths of </a:t>
            </a:r>
            <a:r>
              <a:rPr lang="en-US" sz="2600" b="1" dirty="0"/>
              <a:t>triply ionized Carbon (C IV) </a:t>
            </a:r>
            <a:r>
              <a:rPr lang="en-US" sz="2600" dirty="0"/>
              <a:t>versus </a:t>
            </a:r>
            <a:r>
              <a:rPr lang="en-US" sz="2600" b="1" dirty="0"/>
              <a:t>excited neutral Hydrogen (H</a:t>
            </a:r>
            <a:r>
              <a:rPr lang="el-GR" sz="2600" b="1" dirty="0"/>
              <a:t>β</a:t>
            </a:r>
            <a:r>
              <a:rPr lang="en-US" sz="2600" b="1" dirty="0"/>
              <a:t>) </a:t>
            </a:r>
          </a:p>
          <a:p>
            <a:pPr eaLnBrk="1" hangingPunct="1">
              <a:lnSpc>
                <a:spcPct val="80000"/>
              </a:lnSpc>
            </a:pPr>
            <a:r>
              <a:rPr lang="en-US" sz="2600" dirty="0"/>
              <a:t>Adjust C IV measurements with known correction techniques</a:t>
            </a:r>
          </a:p>
        </p:txBody>
      </p:sp>
      <p:grpSp>
        <p:nvGrpSpPr>
          <p:cNvPr id="3" name="Group 2">
            <a:extLst>
              <a:ext uri="{FF2B5EF4-FFF2-40B4-BE49-F238E27FC236}">
                <a16:creationId xmlns:a16="http://schemas.microsoft.com/office/drawing/2014/main" id="{5D75C496-8959-E345-6A5E-E57024767FFF}"/>
              </a:ext>
            </a:extLst>
          </p:cNvPr>
          <p:cNvGrpSpPr/>
          <p:nvPr/>
        </p:nvGrpSpPr>
        <p:grpSpPr>
          <a:xfrm>
            <a:off x="4522618" y="2996328"/>
            <a:ext cx="4603453" cy="3587504"/>
            <a:chOff x="3962402" y="1452678"/>
            <a:chExt cx="4724398" cy="3681757"/>
          </a:xfrm>
        </p:grpSpPr>
        <p:sp>
          <p:nvSpPr>
            <p:cNvPr id="4" name="TextBox 3">
              <a:extLst>
                <a:ext uri="{FF2B5EF4-FFF2-40B4-BE49-F238E27FC236}">
                  <a16:creationId xmlns:a16="http://schemas.microsoft.com/office/drawing/2014/main" id="{EF869784-7259-201D-AF80-1C8C46187C25}"/>
                </a:ext>
              </a:extLst>
            </p:cNvPr>
            <p:cNvSpPr txBox="1">
              <a:spLocks noChangeArrowheads="1"/>
            </p:cNvSpPr>
            <p:nvPr/>
          </p:nvSpPr>
          <p:spPr bwMode="auto">
            <a:xfrm>
              <a:off x="5562601" y="1452678"/>
              <a:ext cx="31062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1600" dirty="0"/>
                <a:t>Source: Heckman &amp; Best 2014</a:t>
              </a:r>
            </a:p>
          </p:txBody>
        </p:sp>
        <p:grpSp>
          <p:nvGrpSpPr>
            <p:cNvPr id="5" name="Group 4">
              <a:extLst>
                <a:ext uri="{FF2B5EF4-FFF2-40B4-BE49-F238E27FC236}">
                  <a16:creationId xmlns:a16="http://schemas.microsoft.com/office/drawing/2014/main" id="{DE55BDA2-515D-DCE9-609B-6874783C5E2F}"/>
                </a:ext>
              </a:extLst>
            </p:cNvPr>
            <p:cNvGrpSpPr/>
            <p:nvPr/>
          </p:nvGrpSpPr>
          <p:grpSpPr>
            <a:xfrm>
              <a:off x="3962402" y="1723565"/>
              <a:ext cx="4724398" cy="3410870"/>
              <a:chOff x="4267201" y="1393370"/>
              <a:chExt cx="4724398" cy="3410870"/>
            </a:xfrm>
          </p:grpSpPr>
          <p:pic>
            <p:nvPicPr>
              <p:cNvPr id="7" name="Picture 4" descr="Correlation between black hole mass and velocity dispersion in local galaxies, from direct measurements of the SMBH mass (from Heckman &amp; Best, 2014).">
                <a:extLst>
                  <a:ext uri="{FF2B5EF4-FFF2-40B4-BE49-F238E27FC236}">
                    <a16:creationId xmlns:a16="http://schemas.microsoft.com/office/drawing/2014/main" id="{8CC227A7-19E7-62DB-7A9C-FF3FC36C51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71" t="4233" r="3904" b="9274"/>
              <a:stretch>
                <a:fillRect/>
              </a:stretch>
            </p:blipFill>
            <p:spPr bwMode="auto">
              <a:xfrm>
                <a:off x="4583626" y="1429262"/>
                <a:ext cx="4407973" cy="30665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8E21467-FD7A-92D8-5291-583D48F000B6}"/>
                  </a:ext>
                </a:extLst>
              </p:cNvPr>
              <p:cNvSpPr txBox="1">
                <a:spLocks noChangeArrowheads="1"/>
              </p:cNvSpPr>
              <p:nvPr/>
            </p:nvSpPr>
            <p:spPr bwMode="auto">
              <a:xfrm rot="16200000">
                <a:off x="2961463" y="2699108"/>
                <a:ext cx="29500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dirty="0"/>
                  <a:t>Black hole mass (from H</a:t>
                </a:r>
                <a:r>
                  <a:rPr lang="el-GR" sz="1600" b="1" dirty="0"/>
                  <a:t>β</a:t>
                </a:r>
                <a:r>
                  <a:rPr lang="en-US" sz="1600" b="1" dirty="0"/>
                  <a:t>)</a:t>
                </a:r>
              </a:p>
            </p:txBody>
          </p:sp>
          <p:sp>
            <p:nvSpPr>
              <p:cNvPr id="9" name="TextBox 8">
                <a:extLst>
                  <a:ext uri="{FF2B5EF4-FFF2-40B4-BE49-F238E27FC236}">
                    <a16:creationId xmlns:a16="http://schemas.microsoft.com/office/drawing/2014/main" id="{5F9E171A-DEEE-1C1A-847B-E7B6705F1169}"/>
                  </a:ext>
                </a:extLst>
              </p:cNvPr>
              <p:cNvSpPr txBox="1">
                <a:spLocks noChangeArrowheads="1"/>
              </p:cNvSpPr>
              <p:nvPr/>
            </p:nvSpPr>
            <p:spPr bwMode="auto">
              <a:xfrm>
                <a:off x="5312597" y="4465686"/>
                <a:ext cx="29500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dirty="0"/>
                  <a:t>Velocity dispersion [km/s]</a:t>
                </a:r>
              </a:p>
            </p:txBody>
          </p:sp>
          <p:sp>
            <p:nvSpPr>
              <p:cNvPr id="10" name="Rectangle 9">
                <a:extLst>
                  <a:ext uri="{FF2B5EF4-FFF2-40B4-BE49-F238E27FC236}">
                    <a16:creationId xmlns:a16="http://schemas.microsoft.com/office/drawing/2014/main" id="{22B11932-C900-B982-B2AC-62E22A308F7D}"/>
                  </a:ext>
                </a:extLst>
              </p:cNvPr>
              <p:cNvSpPr/>
              <p:nvPr/>
            </p:nvSpPr>
            <p:spPr>
              <a:xfrm>
                <a:off x="5029200" y="1600200"/>
                <a:ext cx="1676400" cy="304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16F8C0CD-876D-FB73-D378-78A7FCC8904E}"/>
              </a:ext>
            </a:extLst>
          </p:cNvPr>
          <p:cNvGrpSpPr/>
          <p:nvPr/>
        </p:nvGrpSpPr>
        <p:grpSpPr>
          <a:xfrm>
            <a:off x="67170" y="3253696"/>
            <a:ext cx="4179594" cy="3423919"/>
            <a:chOff x="67170" y="3253696"/>
            <a:chExt cx="4179594" cy="3423919"/>
          </a:xfrm>
        </p:grpSpPr>
        <p:grpSp>
          <p:nvGrpSpPr>
            <p:cNvPr id="11" name="Group 10">
              <a:extLst>
                <a:ext uri="{FF2B5EF4-FFF2-40B4-BE49-F238E27FC236}">
                  <a16:creationId xmlns:a16="http://schemas.microsoft.com/office/drawing/2014/main" id="{FA882604-8980-672F-F9B5-72203590AD4E}"/>
                </a:ext>
              </a:extLst>
            </p:cNvPr>
            <p:cNvGrpSpPr/>
            <p:nvPr/>
          </p:nvGrpSpPr>
          <p:grpSpPr>
            <a:xfrm>
              <a:off x="67170" y="3253696"/>
              <a:ext cx="4179594" cy="3423919"/>
              <a:chOff x="333011" y="2657604"/>
              <a:chExt cx="3823991" cy="3132610"/>
            </a:xfrm>
          </p:grpSpPr>
          <p:grpSp>
            <p:nvGrpSpPr>
              <p:cNvPr id="12" name="Group 11">
                <a:extLst>
                  <a:ext uri="{FF2B5EF4-FFF2-40B4-BE49-F238E27FC236}">
                    <a16:creationId xmlns:a16="http://schemas.microsoft.com/office/drawing/2014/main" id="{CC199E8D-1065-3824-88A1-8CEB6FCAF958}"/>
                  </a:ext>
                </a:extLst>
              </p:cNvPr>
              <p:cNvGrpSpPr/>
              <p:nvPr/>
            </p:nvGrpSpPr>
            <p:grpSpPr>
              <a:xfrm>
                <a:off x="333011" y="4366915"/>
                <a:ext cx="3823991" cy="1423299"/>
                <a:chOff x="361193" y="3828845"/>
                <a:chExt cx="3823991" cy="1423299"/>
              </a:xfrm>
            </p:grpSpPr>
            <p:grpSp>
              <p:nvGrpSpPr>
                <p:cNvPr id="14" name="Group 13">
                  <a:extLst>
                    <a:ext uri="{FF2B5EF4-FFF2-40B4-BE49-F238E27FC236}">
                      <a16:creationId xmlns:a16="http://schemas.microsoft.com/office/drawing/2014/main" id="{958D14DB-9824-8B1D-231D-809507BC46EF}"/>
                    </a:ext>
                  </a:extLst>
                </p:cNvPr>
                <p:cNvGrpSpPr/>
                <p:nvPr/>
              </p:nvGrpSpPr>
              <p:grpSpPr>
                <a:xfrm>
                  <a:off x="361193" y="3828845"/>
                  <a:ext cx="3823991" cy="1423299"/>
                  <a:chOff x="128578" y="3460535"/>
                  <a:chExt cx="3823991" cy="1423299"/>
                </a:xfrm>
              </p:grpSpPr>
              <p:grpSp>
                <p:nvGrpSpPr>
                  <p:cNvPr id="16" name="Group 15">
                    <a:extLst>
                      <a:ext uri="{FF2B5EF4-FFF2-40B4-BE49-F238E27FC236}">
                        <a16:creationId xmlns:a16="http://schemas.microsoft.com/office/drawing/2014/main" id="{1047249D-DF3B-9CCE-077B-FE0928618E4E}"/>
                      </a:ext>
                    </a:extLst>
                  </p:cNvPr>
                  <p:cNvGrpSpPr/>
                  <p:nvPr/>
                </p:nvGrpSpPr>
                <p:grpSpPr>
                  <a:xfrm>
                    <a:off x="128578" y="3460535"/>
                    <a:ext cx="3823991" cy="1423299"/>
                    <a:chOff x="232811" y="5379400"/>
                    <a:chExt cx="3823991" cy="1423299"/>
                  </a:xfrm>
                </p:grpSpPr>
                <p:pic>
                  <p:nvPicPr>
                    <p:cNvPr id="18" name="Picture 4" descr="Using Spectra to Measure Stellar Radius, Composition, and Motion | Astronomy">
                      <a:extLst>
                        <a:ext uri="{FF2B5EF4-FFF2-40B4-BE49-F238E27FC236}">
                          <a16:creationId xmlns:a16="http://schemas.microsoft.com/office/drawing/2014/main" id="{CAB20347-5829-5DB7-EF8E-47638FB2C0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5305"/>
                    <a:stretch>
                      <a:fillRect/>
                    </a:stretch>
                  </p:blipFill>
                  <p:spPr bwMode="auto">
                    <a:xfrm>
                      <a:off x="286512" y="5379400"/>
                      <a:ext cx="3770290" cy="114300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20C93A09-E83A-E64F-C000-CF7249C3394A}"/>
                        </a:ext>
                      </a:extLst>
                    </p:cNvPr>
                    <p:cNvSpPr txBox="1">
                      <a:spLocks noChangeArrowheads="1"/>
                    </p:cNvSpPr>
                    <p:nvPr/>
                  </p:nvSpPr>
                  <p:spPr bwMode="auto">
                    <a:xfrm>
                      <a:off x="232811" y="6492949"/>
                      <a:ext cx="3366791" cy="3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dirty="0"/>
                        <a:t>Source: Lumen Learning</a:t>
                      </a:r>
                    </a:p>
                  </p:txBody>
                </p:sp>
              </p:grpSp>
              <p:pic>
                <p:nvPicPr>
                  <p:cNvPr id="17" name="Picture 4" descr="Using Spectra to Measure Stellar Radius, Composition, and Motion | Astronomy">
                    <a:extLst>
                      <a:ext uri="{FF2B5EF4-FFF2-40B4-BE49-F238E27FC236}">
                        <a16:creationId xmlns:a16="http://schemas.microsoft.com/office/drawing/2014/main" id="{295CB7F2-663C-7F5A-996C-C80DDB9D56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349" t="69227" r="55902" b="7327"/>
                  <a:stretch>
                    <a:fillRect/>
                  </a:stretch>
                </p:blipFill>
                <p:spPr bwMode="auto">
                  <a:xfrm rot="10800000">
                    <a:off x="850212" y="3577931"/>
                    <a:ext cx="1073639" cy="854348"/>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4" descr="Using Spectra to Measure Stellar Radius, Composition, and Motion | Astronomy">
                  <a:extLst>
                    <a:ext uri="{FF2B5EF4-FFF2-40B4-BE49-F238E27FC236}">
                      <a16:creationId xmlns:a16="http://schemas.microsoft.com/office/drawing/2014/main" id="{ED5537BA-E8D7-5524-1430-21BEDA536962}"/>
                    </a:ext>
                  </a:extLst>
                </p:cNvPr>
                <p:cNvPicPr>
                  <a:picLocks noChangeAspect="1" noChangeArrowheads="1"/>
                </p:cNvPicPr>
                <p:nvPr/>
              </p:nvPicPr>
              <p:blipFill rotWithShape="1">
                <a:blip r:embed="rId5"/>
                <a:srcRect l="56292" t="69169" r="18618" b="8369"/>
                <a:stretch>
                  <a:fillRect/>
                </a:stretch>
              </p:blipFill>
              <p:spPr bwMode="auto">
                <a:xfrm rot="10800000">
                  <a:off x="2508727" y="3946241"/>
                  <a:ext cx="1073639" cy="840090"/>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4" descr="Using Spectra to Measure Stellar Radius, Composition, and Motion | Astronomy">
                <a:extLst>
                  <a:ext uri="{FF2B5EF4-FFF2-40B4-BE49-F238E27FC236}">
                    <a16:creationId xmlns:a16="http://schemas.microsoft.com/office/drawing/2014/main" id="{D85EC4BA-2D98-1639-CB4B-9FDDD2278A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8038"/>
              <a:stretch>
                <a:fillRect/>
              </a:stretch>
            </p:blipFill>
            <p:spPr bwMode="auto">
              <a:xfrm>
                <a:off x="386712" y="2657604"/>
                <a:ext cx="3770290" cy="1711834"/>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Oval 20">
              <a:extLst>
                <a:ext uri="{FF2B5EF4-FFF2-40B4-BE49-F238E27FC236}">
                  <a16:creationId xmlns:a16="http://schemas.microsoft.com/office/drawing/2014/main" id="{17A15869-5799-8D41-8826-5E552FE060DF}"/>
                </a:ext>
              </a:extLst>
            </p:cNvPr>
            <p:cNvSpPr>
              <a:spLocks noChangeAspect="1"/>
            </p:cNvSpPr>
            <p:nvPr/>
          </p:nvSpPr>
          <p:spPr>
            <a:xfrm>
              <a:off x="2909709" y="3641585"/>
              <a:ext cx="91440" cy="9221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85D5413-E8C1-F2F1-C5C3-E62139EF1E6C}"/>
                </a:ext>
              </a:extLst>
            </p:cNvPr>
            <p:cNvSpPr>
              <a:spLocks noChangeAspect="1"/>
            </p:cNvSpPr>
            <p:nvPr/>
          </p:nvSpPr>
          <p:spPr>
            <a:xfrm>
              <a:off x="1167841" y="3453453"/>
              <a:ext cx="468478" cy="468478"/>
            </a:xfrm>
            <a:prstGeom prst="ellipse">
              <a:avLst/>
            </a:prstGeom>
            <a:solidFill>
              <a:schemeClr val="bg1"/>
            </a:solidFill>
            <a:ln>
              <a:noFill/>
            </a:ln>
            <a:effectLst>
              <a:glow rad="889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66A95D4-D89C-8F3F-1FCE-904AC3752F0F}"/>
                </a:ext>
              </a:extLst>
            </p:cNvPr>
            <p:cNvSpPr>
              <a:spLocks noChangeAspect="1"/>
            </p:cNvSpPr>
            <p:nvPr/>
          </p:nvSpPr>
          <p:spPr>
            <a:xfrm>
              <a:off x="1356360" y="3641585"/>
              <a:ext cx="91440" cy="9221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Donut 22">
              <a:extLst>
                <a:ext uri="{FF2B5EF4-FFF2-40B4-BE49-F238E27FC236}">
                  <a16:creationId xmlns:a16="http://schemas.microsoft.com/office/drawing/2014/main" id="{7BFDDC85-19C4-2976-7B0B-3BBC02F07948}"/>
                </a:ext>
              </a:extLst>
            </p:cNvPr>
            <p:cNvSpPr>
              <a:spLocks noChangeAspect="1"/>
            </p:cNvSpPr>
            <p:nvPr/>
          </p:nvSpPr>
          <p:spPr>
            <a:xfrm>
              <a:off x="2721190" y="3450689"/>
              <a:ext cx="468478" cy="468478"/>
            </a:xfrm>
            <a:prstGeom prst="donut">
              <a:avLst>
                <a:gd name="adj" fmla="val 8915"/>
              </a:avLst>
            </a:prstGeom>
            <a:solidFill>
              <a:schemeClr val="bg1"/>
            </a:solidFill>
            <a:ln>
              <a:noFill/>
            </a:ln>
            <a:effectLst>
              <a:glow rad="889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AF9AAF4-C3D7-022B-0830-25631877EE4C}"/>
              </a:ext>
            </a:extLst>
          </p:cNvPr>
          <p:cNvSpPr txBox="1"/>
          <p:nvPr/>
        </p:nvSpPr>
        <p:spPr>
          <a:xfrm>
            <a:off x="1821967" y="3534688"/>
            <a:ext cx="685800" cy="276999"/>
          </a:xfrm>
          <a:prstGeom prst="rect">
            <a:avLst/>
          </a:prstGeom>
          <a:solidFill>
            <a:srgbClr val="050A0F"/>
          </a:solidFill>
        </p:spPr>
        <p:txBody>
          <a:bodyPr wrap="square" rtlCol="0">
            <a:spAutoFit/>
          </a:bodyPr>
          <a:lstStyle/>
          <a:p>
            <a:pPr algn="ctr"/>
            <a:r>
              <a:rPr lang="en-US" sz="600" dirty="0">
                <a:solidFill>
                  <a:schemeClr val="bg1"/>
                </a:solidFill>
              </a:rPr>
              <a:t>Top view of a black hole</a:t>
            </a:r>
          </a:p>
        </p:txBody>
      </p:sp>
    </p:spTree>
    <p:extLst>
      <p:ext uri="{BB962C8B-B14F-4D97-AF65-F5344CB8AC3E}">
        <p14:creationId xmlns:p14="http://schemas.microsoft.com/office/powerpoint/2010/main" val="1432421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A53D5-1417-028C-48A2-B1C954F0039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D008533-2814-935C-3F73-F06982CA7552}"/>
              </a:ext>
            </a:extLst>
          </p:cNvPr>
          <p:cNvSpPr txBox="1">
            <a:spLocks noGrp="1" noRot="1" noMove="1" noResize="1" noEditPoints="1" noAdjustHandles="1" noChangeArrowheads="1" noChangeShapeType="1"/>
          </p:cNvSpPr>
          <p:nvPr/>
        </p:nvSpPr>
        <p:spPr>
          <a:xfrm>
            <a:off x="0" y="5638800"/>
            <a:ext cx="9144000" cy="1239430"/>
          </a:xfrm>
          <a:prstGeom prst="rect">
            <a:avLst/>
          </a:prstGeom>
          <a:solidFill>
            <a:schemeClr val="bg1"/>
          </a:solidFill>
        </p:spPr>
        <p:txBody>
          <a:bodyPr wrap="square" rtlCol="0">
            <a:spAutoFit/>
          </a:bodyPr>
          <a:lstStyle/>
          <a:p>
            <a:endParaRPr lang="en-US"/>
          </a:p>
        </p:txBody>
      </p:sp>
      <p:sp>
        <p:nvSpPr>
          <p:cNvPr id="18434" name="Rectangle 2">
            <a:extLst>
              <a:ext uri="{FF2B5EF4-FFF2-40B4-BE49-F238E27FC236}">
                <a16:creationId xmlns:a16="http://schemas.microsoft.com/office/drawing/2014/main" id="{7B789EFF-B6CB-4682-F364-2CC44D86C4F9}"/>
              </a:ext>
            </a:extLst>
          </p:cNvPr>
          <p:cNvSpPr>
            <a:spLocks noGrp="1" noChangeArrowheads="1"/>
          </p:cNvSpPr>
          <p:nvPr>
            <p:ph type="title"/>
          </p:nvPr>
        </p:nvSpPr>
        <p:spPr/>
        <p:txBody>
          <a:bodyPr/>
          <a:lstStyle/>
          <a:p>
            <a:pPr eaLnBrk="1" hangingPunct="1"/>
            <a:r>
              <a:rPr lang="en-US" sz="4000" b="1" dirty="0"/>
              <a:t>Sample &amp; Methods</a:t>
            </a:r>
          </a:p>
        </p:txBody>
      </p:sp>
      <p:sp>
        <p:nvSpPr>
          <p:cNvPr id="18435" name="Rectangle 3">
            <a:extLst>
              <a:ext uri="{FF2B5EF4-FFF2-40B4-BE49-F238E27FC236}">
                <a16:creationId xmlns:a16="http://schemas.microsoft.com/office/drawing/2014/main" id="{88F1219D-0902-9331-3A34-AF8B151D1AA2}"/>
              </a:ext>
            </a:extLst>
          </p:cNvPr>
          <p:cNvSpPr>
            <a:spLocks noGrp="1" noChangeArrowheads="1"/>
          </p:cNvSpPr>
          <p:nvPr>
            <p:ph type="body" idx="1"/>
          </p:nvPr>
        </p:nvSpPr>
        <p:spPr>
          <a:xfrm>
            <a:off x="457200" y="1371600"/>
            <a:ext cx="8229600" cy="1600200"/>
          </a:xfrm>
        </p:spPr>
        <p:txBody>
          <a:bodyPr/>
          <a:lstStyle/>
          <a:p>
            <a:pPr eaLnBrk="1" hangingPunct="1">
              <a:lnSpc>
                <a:spcPct val="80000"/>
              </a:lnSpc>
            </a:pPr>
            <a:r>
              <a:rPr lang="en-US" sz="2600" dirty="0"/>
              <a:t>14 Quasar Spectra, z ~ 4.8</a:t>
            </a:r>
          </a:p>
          <a:p>
            <a:pPr eaLnBrk="1" hangingPunct="1">
              <a:lnSpc>
                <a:spcPct val="80000"/>
              </a:lnSpc>
            </a:pPr>
            <a:r>
              <a:rPr lang="en-US" sz="2600" dirty="0"/>
              <a:t>C IV optical data from Sloan Digital Sky Survey</a:t>
            </a:r>
          </a:p>
          <a:p>
            <a:pPr eaLnBrk="1" hangingPunct="1">
              <a:lnSpc>
                <a:spcPct val="80000"/>
              </a:lnSpc>
            </a:pPr>
            <a:r>
              <a:rPr lang="en-US" sz="2600" dirty="0"/>
              <a:t>H</a:t>
            </a:r>
            <a:r>
              <a:rPr lang="el-GR" sz="2600" dirty="0"/>
              <a:t>β</a:t>
            </a:r>
            <a:r>
              <a:rPr lang="en-US" sz="2600" dirty="0"/>
              <a:t> infrared data from James Webb Space Telescope (JWST)</a:t>
            </a:r>
          </a:p>
          <a:p>
            <a:pPr eaLnBrk="1" hangingPunct="1">
              <a:lnSpc>
                <a:spcPct val="80000"/>
              </a:lnSpc>
            </a:pPr>
            <a:endParaRPr lang="en-US" sz="2600" dirty="0"/>
          </a:p>
        </p:txBody>
      </p:sp>
      <p:grpSp>
        <p:nvGrpSpPr>
          <p:cNvPr id="8" name="Group 7">
            <a:extLst>
              <a:ext uri="{FF2B5EF4-FFF2-40B4-BE49-F238E27FC236}">
                <a16:creationId xmlns:a16="http://schemas.microsoft.com/office/drawing/2014/main" id="{E8D625C2-30DE-5DC6-90D1-45637C51EE68}"/>
              </a:ext>
            </a:extLst>
          </p:cNvPr>
          <p:cNvGrpSpPr/>
          <p:nvPr/>
        </p:nvGrpSpPr>
        <p:grpSpPr>
          <a:xfrm>
            <a:off x="4051232" y="2766453"/>
            <a:ext cx="4900706" cy="3462754"/>
            <a:chOff x="4019319" y="2971800"/>
            <a:chExt cx="4900706" cy="3462754"/>
          </a:xfrm>
        </p:grpSpPr>
        <p:pic>
          <p:nvPicPr>
            <p:cNvPr id="3074" name="Picture 2" descr="Full width at half maximum - Wikipedia">
              <a:extLst>
                <a:ext uri="{FF2B5EF4-FFF2-40B4-BE49-F238E27FC236}">
                  <a16:creationId xmlns:a16="http://schemas.microsoft.com/office/drawing/2014/main" id="{6812E8A6-677E-54B3-6462-3C4A755A8C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9319" y="2971800"/>
              <a:ext cx="4900706" cy="3124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A7B2ABC-D1DE-B420-D549-FCBA3BDF4B27}"/>
                </a:ext>
              </a:extLst>
            </p:cNvPr>
            <p:cNvSpPr txBox="1">
              <a:spLocks noChangeArrowheads="1"/>
            </p:cNvSpPr>
            <p:nvPr/>
          </p:nvSpPr>
          <p:spPr bwMode="auto">
            <a:xfrm>
              <a:off x="6938825" y="6096000"/>
              <a:ext cx="1981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1600" dirty="0"/>
                <a:t>Source: </a:t>
              </a:r>
              <a:r>
                <a:rPr lang="en-US" sz="1600" dirty="0" err="1"/>
                <a:t>Norro</a:t>
              </a:r>
              <a:endParaRPr lang="en-US" sz="1600" dirty="0"/>
            </a:p>
          </p:txBody>
        </p:sp>
      </p:grpSp>
      <p:sp>
        <p:nvSpPr>
          <p:cNvPr id="7" name="TextBox 6">
            <a:extLst>
              <a:ext uri="{FF2B5EF4-FFF2-40B4-BE49-F238E27FC236}">
                <a16:creationId xmlns:a16="http://schemas.microsoft.com/office/drawing/2014/main" id="{1E2B1259-4917-2BFC-41DD-541A8F5B9AE6}"/>
              </a:ext>
            </a:extLst>
          </p:cNvPr>
          <p:cNvSpPr txBox="1"/>
          <p:nvPr/>
        </p:nvSpPr>
        <p:spPr>
          <a:xfrm>
            <a:off x="457200" y="2915243"/>
            <a:ext cx="3713019" cy="3213187"/>
          </a:xfrm>
          <a:prstGeom prst="rect">
            <a:avLst/>
          </a:prstGeom>
          <a:noFill/>
        </p:spPr>
        <p:txBody>
          <a:bodyPr wrap="square" rtlCol="0">
            <a:spAutoFit/>
          </a:bodyPr>
          <a:lstStyle/>
          <a:p>
            <a:pPr marL="457200" indent="-457200" eaLnBrk="1" hangingPunct="1">
              <a:lnSpc>
                <a:spcPct val="80000"/>
              </a:lnSpc>
              <a:buFont typeface="Arial" panose="020B0604020202020204" pitchFamily="34" charset="0"/>
              <a:buChar char="•"/>
            </a:pPr>
            <a:r>
              <a:rPr lang="en-US" sz="2600" dirty="0">
                <a:latin typeface="+mn-lt"/>
              </a:rPr>
              <a:t>Line fitting: </a:t>
            </a:r>
          </a:p>
          <a:p>
            <a:pPr marL="800100" lvl="1" indent="-342900">
              <a:buFont typeface="System Font Regular"/>
              <a:buChar char="-"/>
            </a:pPr>
            <a:r>
              <a:rPr lang="en-US" sz="2600" dirty="0">
                <a:latin typeface="+mn-lt"/>
              </a:rPr>
              <a:t>Full width at half max (FWHM)</a:t>
            </a:r>
          </a:p>
          <a:p>
            <a:pPr marL="800100" lvl="1" indent="-342900">
              <a:buFont typeface="System Font Regular"/>
              <a:buChar char="-"/>
            </a:pPr>
            <a:r>
              <a:rPr lang="en-US" sz="2600" dirty="0">
                <a:latin typeface="+mn-lt"/>
              </a:rPr>
              <a:t>Blueshift</a:t>
            </a:r>
          </a:p>
          <a:p>
            <a:pPr marL="800100" lvl="1" indent="-342900">
              <a:buFont typeface="System Font Regular"/>
              <a:buChar char="-"/>
            </a:pPr>
            <a:r>
              <a:rPr lang="en-US" sz="2600" dirty="0">
                <a:latin typeface="+mn-lt"/>
              </a:rPr>
              <a:t>Bayesian Information Criterion (BIC)</a:t>
            </a:r>
          </a:p>
          <a:p>
            <a:endParaRPr lang="en-US" sz="2600" dirty="0">
              <a:latin typeface="+mn-lt"/>
            </a:endParaRPr>
          </a:p>
        </p:txBody>
      </p:sp>
    </p:spTree>
    <p:extLst>
      <p:ext uri="{BB962C8B-B14F-4D97-AF65-F5344CB8AC3E}">
        <p14:creationId xmlns:p14="http://schemas.microsoft.com/office/powerpoint/2010/main" val="3167879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51123-F3A4-8B71-78BB-E1AA990EA59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F635EE8-C39B-008E-7923-3B793AB7D700}"/>
              </a:ext>
            </a:extLst>
          </p:cNvPr>
          <p:cNvSpPr txBox="1">
            <a:spLocks noGrp="1" noRot="1" noMove="1" noResize="1" noEditPoints="1" noAdjustHandles="1" noChangeArrowheads="1" noChangeShapeType="1"/>
          </p:cNvSpPr>
          <p:nvPr/>
        </p:nvSpPr>
        <p:spPr>
          <a:xfrm>
            <a:off x="0" y="5638800"/>
            <a:ext cx="9144000" cy="1239430"/>
          </a:xfrm>
          <a:prstGeom prst="rect">
            <a:avLst/>
          </a:prstGeom>
          <a:solidFill>
            <a:schemeClr val="bg1"/>
          </a:solidFill>
        </p:spPr>
        <p:txBody>
          <a:bodyPr wrap="square" rtlCol="0">
            <a:spAutoFit/>
          </a:bodyPr>
          <a:lstStyle/>
          <a:p>
            <a:endParaRPr lang="en-US"/>
          </a:p>
        </p:txBody>
      </p:sp>
      <p:sp>
        <p:nvSpPr>
          <p:cNvPr id="18434" name="Rectangle 2">
            <a:extLst>
              <a:ext uri="{FF2B5EF4-FFF2-40B4-BE49-F238E27FC236}">
                <a16:creationId xmlns:a16="http://schemas.microsoft.com/office/drawing/2014/main" id="{4EC6FAA2-8DA2-1510-E305-3E660A39AA02}"/>
              </a:ext>
            </a:extLst>
          </p:cNvPr>
          <p:cNvSpPr>
            <a:spLocks noGrp="1" noChangeArrowheads="1"/>
          </p:cNvSpPr>
          <p:nvPr>
            <p:ph type="title"/>
          </p:nvPr>
        </p:nvSpPr>
        <p:spPr/>
        <p:txBody>
          <a:bodyPr/>
          <a:lstStyle/>
          <a:p>
            <a:pPr eaLnBrk="1" hangingPunct="1"/>
            <a:r>
              <a:rPr lang="en-US" sz="4000" b="1" dirty="0"/>
              <a:t>Sample &amp; Methods</a:t>
            </a:r>
          </a:p>
        </p:txBody>
      </p:sp>
      <p:pic>
        <p:nvPicPr>
          <p:cNvPr id="4" name="Picture 3">
            <a:extLst>
              <a:ext uri="{FF2B5EF4-FFF2-40B4-BE49-F238E27FC236}">
                <a16:creationId xmlns:a16="http://schemas.microsoft.com/office/drawing/2014/main" id="{CEE652D8-C6F7-7012-8F92-F9B56A46F785}"/>
              </a:ext>
            </a:extLst>
          </p:cNvPr>
          <p:cNvPicPr>
            <a:picLocks noChangeAspect="1"/>
          </p:cNvPicPr>
          <p:nvPr/>
        </p:nvPicPr>
        <p:blipFill>
          <a:blip r:embed="rId3" cstate="print">
            <a:extLst>
              <a:ext uri="{28A0092B-C50C-407E-A947-70E740481C1C}">
                <a14:useLocalDpi xmlns:a14="http://schemas.microsoft.com/office/drawing/2010/main" val="0"/>
              </a:ext>
            </a:extLst>
          </a:blip>
          <a:srcRect l="833" r="833"/>
          <a:stretch>
            <a:fillRect/>
          </a:stretch>
        </p:blipFill>
        <p:spPr>
          <a:xfrm>
            <a:off x="0" y="1383573"/>
            <a:ext cx="9144000" cy="5245827"/>
          </a:xfrm>
          <a:prstGeom prst="rect">
            <a:avLst/>
          </a:prstGeom>
        </p:spPr>
      </p:pic>
    </p:spTree>
    <p:extLst>
      <p:ext uri="{BB962C8B-B14F-4D97-AF65-F5344CB8AC3E}">
        <p14:creationId xmlns:p14="http://schemas.microsoft.com/office/powerpoint/2010/main" val="894198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1465F-B4CB-1883-7989-1C34862C63C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92EDE9F-E1A3-56FF-68B9-D781442C8739}"/>
              </a:ext>
            </a:extLst>
          </p:cNvPr>
          <p:cNvSpPr txBox="1">
            <a:spLocks noGrp="1" noRot="1" noMove="1" noResize="1" noEditPoints="1" noAdjustHandles="1" noChangeArrowheads="1" noChangeShapeType="1"/>
          </p:cNvSpPr>
          <p:nvPr/>
        </p:nvSpPr>
        <p:spPr>
          <a:xfrm>
            <a:off x="0" y="5638800"/>
            <a:ext cx="9144000" cy="1239430"/>
          </a:xfrm>
          <a:prstGeom prst="rect">
            <a:avLst/>
          </a:prstGeom>
          <a:solidFill>
            <a:schemeClr val="bg1"/>
          </a:solidFill>
        </p:spPr>
        <p:txBody>
          <a:bodyPr wrap="square" rtlCol="0">
            <a:spAutoFit/>
          </a:bodyPr>
          <a:lstStyle/>
          <a:p>
            <a:endParaRPr lang="en-US"/>
          </a:p>
        </p:txBody>
      </p:sp>
      <p:sp>
        <p:nvSpPr>
          <p:cNvPr id="18434" name="Rectangle 2">
            <a:extLst>
              <a:ext uri="{FF2B5EF4-FFF2-40B4-BE49-F238E27FC236}">
                <a16:creationId xmlns:a16="http://schemas.microsoft.com/office/drawing/2014/main" id="{CADEBA4D-B0DA-052D-DFE3-C726F395947D}"/>
              </a:ext>
            </a:extLst>
          </p:cNvPr>
          <p:cNvSpPr>
            <a:spLocks noGrp="1" noChangeArrowheads="1"/>
          </p:cNvSpPr>
          <p:nvPr>
            <p:ph type="title"/>
          </p:nvPr>
        </p:nvSpPr>
        <p:spPr/>
        <p:txBody>
          <a:bodyPr/>
          <a:lstStyle/>
          <a:p>
            <a:pPr eaLnBrk="1" hangingPunct="1"/>
            <a:r>
              <a:rPr lang="en-US" sz="4000" b="1" dirty="0"/>
              <a:t>Key Results</a:t>
            </a:r>
          </a:p>
        </p:txBody>
      </p:sp>
      <p:sp>
        <p:nvSpPr>
          <p:cNvPr id="7" name="TextBox 6">
            <a:extLst>
              <a:ext uri="{FF2B5EF4-FFF2-40B4-BE49-F238E27FC236}">
                <a16:creationId xmlns:a16="http://schemas.microsoft.com/office/drawing/2014/main" id="{FAC00E87-F2A0-A4D7-222C-1482B8DA0E35}"/>
              </a:ext>
            </a:extLst>
          </p:cNvPr>
          <p:cNvSpPr txBox="1"/>
          <p:nvPr/>
        </p:nvSpPr>
        <p:spPr>
          <a:xfrm>
            <a:off x="6800850" y="274638"/>
            <a:ext cx="2400300" cy="830997"/>
          </a:xfrm>
          <a:prstGeom prst="rect">
            <a:avLst/>
          </a:prstGeom>
          <a:noFill/>
        </p:spPr>
        <p:txBody>
          <a:bodyPr wrap="square" rtlCol="0">
            <a:spAutoFit/>
          </a:bodyPr>
          <a:lstStyle/>
          <a:p>
            <a:r>
              <a:rPr lang="en-US" sz="1600" dirty="0"/>
              <a:t>*Typical systematic uncertainty ≈ 0.4 </a:t>
            </a:r>
            <a:r>
              <a:rPr lang="en-US" sz="1600" dirty="0" err="1"/>
              <a:t>dex</a:t>
            </a:r>
            <a:r>
              <a:rPr lang="en-US" sz="1600" dirty="0"/>
              <a:t>, not included on plot </a:t>
            </a:r>
          </a:p>
        </p:txBody>
      </p:sp>
      <p:pic>
        <p:nvPicPr>
          <p:cNvPr id="3" name="Picture 2">
            <a:extLst>
              <a:ext uri="{FF2B5EF4-FFF2-40B4-BE49-F238E27FC236}">
                <a16:creationId xmlns:a16="http://schemas.microsoft.com/office/drawing/2014/main" id="{731C28A3-02B2-DA00-57F6-9F7AD42DF8A2}"/>
              </a:ext>
            </a:extLst>
          </p:cNvPr>
          <p:cNvPicPr>
            <a:picLocks noChangeAspect="1"/>
          </p:cNvPicPr>
          <p:nvPr/>
        </p:nvPicPr>
        <p:blipFill>
          <a:blip r:embed="rId3"/>
          <a:stretch>
            <a:fillRect/>
          </a:stretch>
        </p:blipFill>
        <p:spPr>
          <a:xfrm>
            <a:off x="1143000" y="1204830"/>
            <a:ext cx="6858000" cy="5673400"/>
          </a:xfrm>
          <a:prstGeom prst="rect">
            <a:avLst/>
          </a:prstGeom>
        </p:spPr>
      </p:pic>
    </p:spTree>
    <p:extLst>
      <p:ext uri="{BB962C8B-B14F-4D97-AF65-F5344CB8AC3E}">
        <p14:creationId xmlns:p14="http://schemas.microsoft.com/office/powerpoint/2010/main" val="2077051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891D448-15EB-0AA3-68D5-62686C9D37C5}"/>
              </a:ext>
            </a:extLst>
          </p:cNvPr>
          <p:cNvSpPr txBox="1">
            <a:spLocks noGrp="1" noRot="1" noMove="1" noResize="1" noEditPoints="1" noAdjustHandles="1" noChangeArrowheads="1" noChangeShapeType="1"/>
          </p:cNvSpPr>
          <p:nvPr/>
        </p:nvSpPr>
        <p:spPr>
          <a:xfrm>
            <a:off x="0" y="5638800"/>
            <a:ext cx="9144000" cy="1239430"/>
          </a:xfrm>
          <a:prstGeom prst="rect">
            <a:avLst/>
          </a:prstGeom>
          <a:solidFill>
            <a:schemeClr val="bg1"/>
          </a:solidFill>
        </p:spPr>
        <p:txBody>
          <a:bodyPr wrap="square" rtlCol="0">
            <a:spAutoFit/>
          </a:bodyPr>
          <a:lstStyle/>
          <a:p>
            <a:endParaRPr lang="en-US"/>
          </a:p>
        </p:txBody>
      </p:sp>
      <p:sp>
        <p:nvSpPr>
          <p:cNvPr id="43010" name="Rectangle 2"/>
          <p:cNvSpPr>
            <a:spLocks noGrp="1" noChangeArrowheads="1"/>
          </p:cNvSpPr>
          <p:nvPr>
            <p:ph type="title"/>
          </p:nvPr>
        </p:nvSpPr>
        <p:spPr>
          <a:xfrm>
            <a:off x="457200" y="274638"/>
            <a:ext cx="8229600" cy="1143000"/>
          </a:xfrm>
        </p:spPr>
        <p:txBody>
          <a:bodyPr/>
          <a:lstStyle/>
          <a:p>
            <a:pPr eaLnBrk="1" hangingPunct="1"/>
            <a:r>
              <a:rPr lang="en-US" sz="4000" b="1" dirty="0"/>
              <a:t>Conclusions &amp; Next Steps</a:t>
            </a:r>
          </a:p>
        </p:txBody>
      </p:sp>
      <p:sp>
        <p:nvSpPr>
          <p:cNvPr id="43011" name="Rectangle 3"/>
          <p:cNvSpPr>
            <a:spLocks noGrp="1" noChangeArrowheads="1"/>
          </p:cNvSpPr>
          <p:nvPr>
            <p:ph type="body" idx="1"/>
          </p:nvPr>
        </p:nvSpPr>
        <p:spPr>
          <a:xfrm>
            <a:off x="457200" y="1341438"/>
            <a:ext cx="8229600" cy="4525962"/>
          </a:xfrm>
        </p:spPr>
        <p:txBody>
          <a:bodyPr/>
          <a:lstStyle/>
          <a:p>
            <a:pPr eaLnBrk="1" hangingPunct="1">
              <a:lnSpc>
                <a:spcPct val="90000"/>
              </a:lnSpc>
            </a:pPr>
            <a:r>
              <a:rPr lang="en-US" sz="2600" dirty="0"/>
              <a:t>Corrected C IV mass measurements are successful at singling out the </a:t>
            </a:r>
            <a:r>
              <a:rPr lang="en-US" sz="2600" b="1" dirty="0"/>
              <a:t>gravitational motion of quasar </a:t>
            </a:r>
            <a:r>
              <a:rPr lang="en-US" sz="2600" dirty="0"/>
              <a:t>(which traces mass)</a:t>
            </a:r>
          </a:p>
          <a:p>
            <a:pPr eaLnBrk="1" hangingPunct="1">
              <a:lnSpc>
                <a:spcPct val="90000"/>
              </a:lnSpc>
            </a:pPr>
            <a:r>
              <a:rPr lang="en-US" sz="2600" dirty="0"/>
              <a:t>Future study with JWST data at higher redshift</a:t>
            </a:r>
          </a:p>
          <a:p>
            <a:pPr eaLnBrk="1" hangingPunct="1">
              <a:lnSpc>
                <a:spcPct val="90000"/>
              </a:lnSpc>
            </a:pPr>
            <a:r>
              <a:rPr lang="en-US" sz="2600" dirty="0" err="1"/>
              <a:t>SPHEREx</a:t>
            </a:r>
            <a:r>
              <a:rPr lang="en-US" sz="2600" dirty="0"/>
              <a:t> mission (recently launched)</a:t>
            </a:r>
          </a:p>
          <a:p>
            <a:pPr eaLnBrk="1" hangingPunct="1">
              <a:lnSpc>
                <a:spcPct val="90000"/>
              </a:lnSpc>
            </a:pPr>
            <a:r>
              <a:rPr lang="en-US" sz="2600" dirty="0"/>
              <a:t>Nany Grace Roman telescope (late 2026) </a:t>
            </a:r>
          </a:p>
          <a:p>
            <a:pPr marL="0" indent="0" eaLnBrk="1" hangingPunct="1">
              <a:lnSpc>
                <a:spcPct val="90000"/>
              </a:lnSpc>
              <a:buNone/>
            </a:pPr>
            <a:endParaRPr lang="en-US" sz="2600" dirty="0"/>
          </a:p>
        </p:txBody>
      </p:sp>
      <p:pic>
        <p:nvPicPr>
          <p:cNvPr id="4" name="Picture 3">
            <a:extLst>
              <a:ext uri="{FF2B5EF4-FFF2-40B4-BE49-F238E27FC236}">
                <a16:creationId xmlns:a16="http://schemas.microsoft.com/office/drawing/2014/main" id="{32DF8489-F1BD-FDD7-16B3-320BC31865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6480" y="4584160"/>
            <a:ext cx="2065338" cy="2065338"/>
          </a:xfrm>
          <a:prstGeom prst="rect">
            <a:avLst/>
          </a:prstGeom>
        </p:spPr>
      </p:pic>
      <p:pic>
        <p:nvPicPr>
          <p:cNvPr id="6" name="Picture 5">
            <a:extLst>
              <a:ext uri="{FF2B5EF4-FFF2-40B4-BE49-F238E27FC236}">
                <a16:creationId xmlns:a16="http://schemas.microsoft.com/office/drawing/2014/main" id="{4F81F0F8-7A41-2844-786E-441CA978B0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16409">
            <a:off x="190269" y="3864398"/>
            <a:ext cx="3355942" cy="2516136"/>
          </a:xfrm>
          <a:prstGeom prst="rect">
            <a:avLst/>
          </a:prstGeom>
        </p:spPr>
      </p:pic>
      <p:pic>
        <p:nvPicPr>
          <p:cNvPr id="9" name="Picture 8">
            <a:extLst>
              <a:ext uri="{FF2B5EF4-FFF2-40B4-BE49-F238E27FC236}">
                <a16:creationId xmlns:a16="http://schemas.microsoft.com/office/drawing/2014/main" id="{351F57BF-96C8-BA66-AA31-95CF9965F1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62398">
            <a:off x="4650021" y="3624887"/>
            <a:ext cx="4510822" cy="253701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8"/>
            <a:ext cx="8229600" cy="1143000"/>
          </a:xfrm>
        </p:spPr>
        <p:txBody>
          <a:bodyPr/>
          <a:lstStyle/>
          <a:p>
            <a:pPr eaLnBrk="1" hangingPunct="1"/>
            <a:r>
              <a:rPr lang="en-US" sz="4000" b="1" dirty="0"/>
              <a:t>Acknowledgements</a:t>
            </a:r>
          </a:p>
        </p:txBody>
      </p:sp>
      <p:sp>
        <p:nvSpPr>
          <p:cNvPr id="44035" name="Rectangle 3"/>
          <p:cNvSpPr>
            <a:spLocks noGrp="1" noChangeArrowheads="1"/>
          </p:cNvSpPr>
          <p:nvPr>
            <p:ph type="body" idx="1"/>
          </p:nvPr>
        </p:nvSpPr>
        <p:spPr>
          <a:xfrm>
            <a:off x="457200" y="1295400"/>
            <a:ext cx="8229600" cy="5334000"/>
          </a:xfrm>
        </p:spPr>
        <p:txBody>
          <a:bodyPr/>
          <a:lstStyle/>
          <a:p>
            <a:pPr eaLnBrk="1" hangingPunct="1"/>
            <a:r>
              <a:rPr lang="en-US" sz="2800" dirty="0"/>
              <a:t>Thank you to my advisors and mentors, Dr. Richard Green and Dr. Weizhe Liu, for their continued support through this project. Their patience and guidance has been essential.</a:t>
            </a:r>
          </a:p>
          <a:p>
            <a:pPr eaLnBrk="1" hangingPunct="1"/>
            <a:r>
              <a:rPr lang="en-US" sz="2800" dirty="0"/>
              <a:t>This research has been funded in part through </a:t>
            </a:r>
          </a:p>
          <a:p>
            <a:pPr lvl="1" eaLnBrk="1" hangingPunct="1"/>
            <a:r>
              <a:rPr lang="en-US" sz="2400" dirty="0"/>
              <a:t>Arizona NASA Space Grant Consortium, Cooperative Agreement 80NSSC25M7084 </a:t>
            </a:r>
          </a:p>
          <a:p>
            <a:pPr lvl="1" eaLnBrk="1" hangingPunct="1"/>
            <a:r>
              <a:rPr lang="en-US" sz="2400" dirty="0"/>
              <a:t>University of Arizona W. A. Franke Honors College Exploratory Mini-Grant</a:t>
            </a:r>
          </a:p>
          <a:p>
            <a:pPr lvl="1" eaLnBrk="1" hangingPunct="1"/>
            <a:r>
              <a:rPr lang="en-US" sz="2400" dirty="0"/>
              <a:t>Generous donation from Mike Kaiserman</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5E158B290FB04C85E3A58298661110" ma:contentTypeVersion="13" ma:contentTypeDescription="Create a new document." ma:contentTypeScope="" ma:versionID="210b815ceb6506e01618af2d17eefaef">
  <xsd:schema xmlns:xsd="http://www.w3.org/2001/XMLSchema" xmlns:xs="http://www.w3.org/2001/XMLSchema" xmlns:p="http://schemas.microsoft.com/office/2006/metadata/properties" xmlns:ns2="18db2308-d939-430a-b691-238a8dea59b6" xmlns:ns3="5b8b13da-f81b-454a-95eb-607e33c0c50f" targetNamespace="http://schemas.microsoft.com/office/2006/metadata/properties" ma:root="true" ma:fieldsID="adfff1f5fea1391eb144090130f045bf" ns2:_="" ns3:_="">
    <xsd:import namespace="18db2308-d939-430a-b691-238a8dea59b6"/>
    <xsd:import namespace="5b8b13da-f81b-454a-95eb-607e33c0c5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b2308-d939-430a-b691-238a8dea5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8b13da-f81b-454a-95eb-607e33c0c50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870a5b-0f6f-4a43-975e-bd6ec4c6147b}" ma:internalName="TaxCatchAll" ma:showField="CatchAllData" ma:web="5b8b13da-f81b-454a-95eb-607e33c0c5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db2308-d939-430a-b691-238a8dea59b6">
      <Terms xmlns="http://schemas.microsoft.com/office/infopath/2007/PartnerControls"/>
    </lcf76f155ced4ddcb4097134ff3c332f>
    <TaxCatchAll xmlns="5b8b13da-f81b-454a-95eb-607e33c0c50f" xsi:nil="true"/>
  </documentManagement>
</p:properties>
</file>

<file path=customXml/itemProps1.xml><?xml version="1.0" encoding="utf-8"?>
<ds:datastoreItem xmlns:ds="http://schemas.openxmlformats.org/officeDocument/2006/customXml" ds:itemID="{E6408966-3A48-4406-A5A0-D902B06B683B}">
  <ds:schemaRefs>
    <ds:schemaRef ds:uri="http://schemas.microsoft.com/sharepoint/v3/contenttype/forms"/>
  </ds:schemaRefs>
</ds:datastoreItem>
</file>

<file path=customXml/itemProps2.xml><?xml version="1.0" encoding="utf-8"?>
<ds:datastoreItem xmlns:ds="http://schemas.openxmlformats.org/officeDocument/2006/customXml" ds:itemID="{F1A59173-72DA-402C-A421-5520E1EA59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db2308-d939-430a-b691-238a8dea59b6"/>
    <ds:schemaRef ds:uri="5b8b13da-f81b-454a-95eb-607e33c0c5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27869A-A1FB-4702-BBE3-AD57041F7992}">
  <ds:schemaRefs>
    <ds:schemaRef ds:uri="http://purl.org/dc/terms/"/>
    <ds:schemaRef ds:uri="http://purl.org/dc/elements/1.1/"/>
    <ds:schemaRef ds:uri="http://purl.org/dc/dcmitype/"/>
    <ds:schemaRef ds:uri="5b8b13da-f81b-454a-95eb-607e33c0c50f"/>
    <ds:schemaRef ds:uri="http://schemas.openxmlformats.org/package/2006/metadata/core-properties"/>
    <ds:schemaRef ds:uri="http://schemas.microsoft.com/office/infopath/2007/PartnerControls"/>
    <ds:schemaRef ds:uri="http://schemas.microsoft.com/office/2006/documentManagement/types"/>
    <ds:schemaRef ds:uri="18db2308-d939-430a-b691-238a8dea59b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7919</TotalTime>
  <Words>595</Words>
  <Application>Microsoft Office PowerPoint</Application>
  <PresentationFormat>On-screen Show (4:3)</PresentationFormat>
  <Paragraphs>77</Paragraphs>
  <Slides>12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System Font Regular</vt:lpstr>
      <vt:lpstr>Default Design</vt:lpstr>
      <vt:lpstr>Probing Early Supermassive Black Hole Growth:  C IV-Based Mass Estimates in z ~ 4.8 Quasars</vt:lpstr>
      <vt:lpstr>PowerPoint Presentation</vt:lpstr>
      <vt:lpstr>Background</vt:lpstr>
      <vt:lpstr>Objectives</vt:lpstr>
      <vt:lpstr>Sample &amp; Methods</vt:lpstr>
      <vt:lpstr>Sample &amp; Methods</vt:lpstr>
      <vt:lpstr>Key Results</vt:lpstr>
      <vt:lpstr>Conclusions &amp; Next Steps</vt:lpstr>
      <vt:lpstr>Acknowledgements</vt:lpstr>
      <vt:lpstr>Thank you!</vt:lpstr>
      <vt:lpstr>PowerPoint Presentation</vt:lpstr>
      <vt:lpstr>PowerPoint Presentation</vt:lpstr>
    </vt:vector>
  </TitlesOfParts>
  <Company>University of Arizona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Abstracts and Presentations</dc:title>
  <dc:creator>Barron J. Orr</dc:creator>
  <cp:lastModifiedBy>Coe, Michelle A - (macoe)</cp:lastModifiedBy>
  <cp:revision>193</cp:revision>
  <cp:lastPrinted>2017-03-01T01:45:00Z</cp:lastPrinted>
  <dcterms:created xsi:type="dcterms:W3CDTF">2009-03-04T23:29:57Z</dcterms:created>
  <dcterms:modified xsi:type="dcterms:W3CDTF">2026-04-08T23:31:08Z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0x010100815E158B290FB04C85E3A58298661110</vt:lpwstr>
  </property>
  <property fmtid="{D5CDD505-2E9C-101B-9397-08002B2CF9AE}" pid="3" name="MediaServiceImageTags">
    <vt:lpwstr/>
  </property>
</Properties>
</file>